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41"/>
  </p:notesMasterIdLst>
  <p:handoutMasterIdLst>
    <p:handoutMasterId r:id="rId42"/>
  </p:handoutMasterIdLst>
  <p:sldIdLst>
    <p:sldId id="259" r:id="rId3"/>
    <p:sldId id="350" r:id="rId4"/>
    <p:sldId id="399" r:id="rId5"/>
    <p:sldId id="334" r:id="rId6"/>
    <p:sldId id="400" r:id="rId7"/>
    <p:sldId id="405" r:id="rId8"/>
    <p:sldId id="406" r:id="rId9"/>
    <p:sldId id="418" r:id="rId10"/>
    <p:sldId id="419" r:id="rId11"/>
    <p:sldId id="420" r:id="rId12"/>
    <p:sldId id="421" r:id="rId13"/>
    <p:sldId id="401" r:id="rId14"/>
    <p:sldId id="407" r:id="rId15"/>
    <p:sldId id="446" r:id="rId16"/>
    <p:sldId id="447" r:id="rId17"/>
    <p:sldId id="448" r:id="rId18"/>
    <p:sldId id="402" r:id="rId19"/>
    <p:sldId id="422" r:id="rId20"/>
    <p:sldId id="403" r:id="rId21"/>
    <p:sldId id="423" r:id="rId22"/>
    <p:sldId id="429" r:id="rId23"/>
    <p:sldId id="435" r:id="rId24"/>
    <p:sldId id="430" r:id="rId25"/>
    <p:sldId id="436" r:id="rId26"/>
    <p:sldId id="431" r:id="rId27"/>
    <p:sldId id="432" r:id="rId28"/>
    <p:sldId id="437" r:id="rId29"/>
    <p:sldId id="433" r:id="rId30"/>
    <p:sldId id="434" r:id="rId31"/>
    <p:sldId id="391" r:id="rId32"/>
    <p:sldId id="438" r:id="rId33"/>
    <p:sldId id="439" r:id="rId34"/>
    <p:sldId id="440" r:id="rId35"/>
    <p:sldId id="441" r:id="rId36"/>
    <p:sldId id="442" r:id="rId37"/>
    <p:sldId id="443" r:id="rId38"/>
    <p:sldId id="444" r:id="rId39"/>
    <p:sldId id="445" r:id="rId4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72D83"/>
    <a:srgbClr val="4B3681"/>
    <a:srgbClr val="00A6D6"/>
    <a:srgbClr val="A14D33"/>
    <a:srgbClr val="2F387F"/>
    <a:srgbClr val="E1C400"/>
    <a:srgbClr val="008891"/>
    <a:srgbClr val="A5CA1A"/>
    <a:srgbClr val="6B8689"/>
    <a:srgbClr val="EBD3B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347" autoAdjust="0"/>
    <p:restoredTop sz="86182" autoAdjust="0"/>
  </p:normalViewPr>
  <p:slideViewPr>
    <p:cSldViewPr snapToGrid="0" snapToObjects="1">
      <p:cViewPr varScale="1">
        <p:scale>
          <a:sx n="94" d="100"/>
          <a:sy n="94" d="100"/>
        </p:scale>
        <p:origin x="739" y="53"/>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handoutMaster" Target="handoutMasters/handout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BAE3B3E-782A-9745-8E84-372F7B6771BF}" type="datetimeFigureOut">
              <a:rPr lang="en-US" smtClean="0"/>
              <a:t>5/31/2023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C171C0A-6FC9-E54E-92BE-11816E6C8A1A}" type="slidenum">
              <a:rPr lang="en-US" smtClean="0"/>
              <a:t>‹#›</a:t>
            </a:fld>
            <a:endParaRPr lang="en-US" dirty="0"/>
          </a:p>
        </p:txBody>
      </p:sp>
    </p:spTree>
    <p:extLst>
      <p:ext uri="{BB962C8B-B14F-4D97-AF65-F5344CB8AC3E}">
        <p14:creationId xmlns:p14="http://schemas.microsoft.com/office/powerpoint/2010/main" val="1640606909"/>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5.png>
</file>

<file path=ppt/media/image6.jp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C5A989-4AA1-E441-BD87-B2998961218A}" type="datetimeFigureOut">
              <a:rPr lang="en-US" smtClean="0"/>
              <a:t>5/31/2023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AC3AA0-0127-1F48-84B6-5EC0961FA807}" type="slidenum">
              <a:rPr lang="en-US" smtClean="0"/>
              <a:t>‹#›</a:t>
            </a:fld>
            <a:endParaRPr lang="en-US"/>
          </a:p>
        </p:txBody>
      </p:sp>
    </p:spTree>
    <p:extLst>
      <p:ext uri="{BB962C8B-B14F-4D97-AF65-F5344CB8AC3E}">
        <p14:creationId xmlns:p14="http://schemas.microsoft.com/office/powerpoint/2010/main" val="17891344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1</a:t>
            </a:fld>
            <a:endParaRPr lang="en-US"/>
          </a:p>
        </p:txBody>
      </p:sp>
    </p:spTree>
    <p:extLst>
      <p:ext uri="{BB962C8B-B14F-4D97-AF65-F5344CB8AC3E}">
        <p14:creationId xmlns:p14="http://schemas.microsoft.com/office/powerpoint/2010/main" val="30985416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Uses Gaussian processes (GPs) to model the relationship between input and output variables. GPs represent a collection of random variables with joint Gaussian distributions, enabling flexible and non-parametric modeling of complex relationships without assuming a specific functional form.</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14</a:t>
            </a:fld>
            <a:endParaRPr lang="en-US"/>
          </a:p>
        </p:txBody>
      </p:sp>
    </p:spTree>
    <p:extLst>
      <p:ext uri="{BB962C8B-B14F-4D97-AF65-F5344CB8AC3E}">
        <p14:creationId xmlns:p14="http://schemas.microsoft.com/office/powerpoint/2010/main" val="2062030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Uses Gaussian processes (GPs) to model the relationship between input and output variables. GPs represent a collection of random variables with joint Gaussian distributions, enabling flexible and non-parametric modeling of complex relationships without assuming a specific functional form.</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15</a:t>
            </a:fld>
            <a:endParaRPr lang="en-US"/>
          </a:p>
        </p:txBody>
      </p:sp>
    </p:spTree>
    <p:extLst>
      <p:ext uri="{BB962C8B-B14F-4D97-AF65-F5344CB8AC3E}">
        <p14:creationId xmlns:p14="http://schemas.microsoft.com/office/powerpoint/2010/main" val="3560244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Uses Gaussian processes (GPs) to model the relationship between input and output variables. GPs represent a collection of random variables with joint Gaussian distributions, enabling flexible and non-parametric modeling of complex relationships without assuming a specific functional form.</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16</a:t>
            </a:fld>
            <a:endParaRPr lang="en-US"/>
          </a:p>
        </p:txBody>
      </p:sp>
    </p:spTree>
    <p:extLst>
      <p:ext uri="{BB962C8B-B14F-4D97-AF65-F5344CB8AC3E}">
        <p14:creationId xmlns:p14="http://schemas.microsoft.com/office/powerpoint/2010/main" val="28200729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20</a:t>
            </a:fld>
            <a:endParaRPr lang="en-US"/>
          </a:p>
        </p:txBody>
      </p:sp>
    </p:spTree>
    <p:extLst>
      <p:ext uri="{BB962C8B-B14F-4D97-AF65-F5344CB8AC3E}">
        <p14:creationId xmlns:p14="http://schemas.microsoft.com/office/powerpoint/2010/main" val="3097882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28</a:t>
            </a:fld>
            <a:endParaRPr lang="en-US"/>
          </a:p>
        </p:txBody>
      </p:sp>
    </p:spTree>
    <p:extLst>
      <p:ext uri="{BB962C8B-B14F-4D97-AF65-F5344CB8AC3E}">
        <p14:creationId xmlns:p14="http://schemas.microsoft.com/office/powerpoint/2010/main" val="25332663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29</a:t>
            </a:fld>
            <a:endParaRPr lang="en-US"/>
          </a:p>
        </p:txBody>
      </p:sp>
    </p:spTree>
    <p:extLst>
      <p:ext uri="{BB962C8B-B14F-4D97-AF65-F5344CB8AC3E}">
        <p14:creationId xmlns:p14="http://schemas.microsoft.com/office/powerpoint/2010/main" val="721461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Tx/>
              <a:buChar char="-"/>
            </a:pPr>
            <a:endParaRPr lang="en-GB" dirty="0"/>
          </a:p>
        </p:txBody>
      </p:sp>
    </p:spTree>
    <p:extLst>
      <p:ext uri="{BB962C8B-B14F-4D97-AF65-F5344CB8AC3E}">
        <p14:creationId xmlns:p14="http://schemas.microsoft.com/office/powerpoint/2010/main" val="28096715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Type of regression analysis that models the relationship between a dependent variable and one or more independent variables using a linear equation.</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31</a:t>
            </a:fld>
            <a:endParaRPr lang="en-US"/>
          </a:p>
        </p:txBody>
      </p:sp>
    </p:spTree>
    <p:extLst>
      <p:ext uri="{BB962C8B-B14F-4D97-AF65-F5344CB8AC3E}">
        <p14:creationId xmlns:p14="http://schemas.microsoft.com/office/powerpoint/2010/main" val="13823154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Uses Support Vector Machines (SVMs) to model non-linear relationships between input features and output variables. It aims to find a hyperplane, in the form of a regression line or curve, that closely fits the data while minimizing prediction error within a specific margin or threshold.</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32</a:t>
            </a:fld>
            <a:endParaRPr lang="en-US"/>
          </a:p>
        </p:txBody>
      </p:sp>
    </p:spTree>
    <p:extLst>
      <p:ext uri="{BB962C8B-B14F-4D97-AF65-F5344CB8AC3E}">
        <p14:creationId xmlns:p14="http://schemas.microsoft.com/office/powerpoint/2010/main" val="8045790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Non-parametric supervised learning technique that models the relationship between input features and output values using a tree-like structure. It partitions the dataset, creating decision nodes with rules and leaf nodes with output predictions. Trained decision trees can predict output values for new inputs by following the decision rules.</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33</a:t>
            </a:fld>
            <a:endParaRPr lang="en-US"/>
          </a:p>
        </p:txBody>
      </p:sp>
    </p:spTree>
    <p:extLst>
      <p:ext uri="{BB962C8B-B14F-4D97-AF65-F5344CB8AC3E}">
        <p14:creationId xmlns:p14="http://schemas.microsoft.com/office/powerpoint/2010/main" val="3092022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Newton’s laws of motion</a:t>
            </a:r>
          </a:p>
          <a:p>
            <a:r>
              <a:rPr lang="it-IT" dirty="0"/>
              <a:t>Free body diagram</a:t>
            </a:r>
          </a:p>
        </p:txBody>
      </p:sp>
      <p:sp>
        <p:nvSpPr>
          <p:cNvPr id="4" name="Slide Number Placeholder 3"/>
          <p:cNvSpPr>
            <a:spLocks noGrp="1"/>
          </p:cNvSpPr>
          <p:nvPr>
            <p:ph type="sldNum" sz="quarter" idx="5"/>
          </p:nvPr>
        </p:nvSpPr>
        <p:spPr/>
        <p:txBody>
          <a:bodyPr/>
          <a:lstStyle/>
          <a:p>
            <a:fld id="{ACAC3AA0-0127-1F48-84B6-5EC0961FA807}" type="slidenum">
              <a:rPr lang="en-US" smtClean="0"/>
              <a:t>2</a:t>
            </a:fld>
            <a:endParaRPr lang="en-US"/>
          </a:p>
        </p:txBody>
      </p:sp>
    </p:spTree>
    <p:extLst>
      <p:ext uri="{BB962C8B-B14F-4D97-AF65-F5344CB8AC3E}">
        <p14:creationId xmlns:p14="http://schemas.microsoft.com/office/powerpoint/2010/main" val="2092855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Uses Gaussian processes (GPs) to model the relationship between input and output variables. GPs represent a collection of random variables with joint Gaussian distributions, enabling flexible and non-parametric modeling of complex relationships without assuming a specific functional form.</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34</a:t>
            </a:fld>
            <a:endParaRPr lang="en-US"/>
          </a:p>
        </p:txBody>
      </p:sp>
    </p:spTree>
    <p:extLst>
      <p:ext uri="{BB962C8B-B14F-4D97-AF65-F5344CB8AC3E}">
        <p14:creationId xmlns:p14="http://schemas.microsoft.com/office/powerpoint/2010/main" val="22713094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b="0" i="0" dirty="0">
                <a:solidFill>
                  <a:srgbClr val="374151"/>
                </a:solidFill>
                <a:effectLst/>
                <a:latin typeface="Söhne"/>
              </a:rPr>
              <a:t>Neural network architecture specifically designed for sequential data. It maintains an internal state or "memory" that captures information from previous inputs. RNNs achieve this through a feedback loop, allowing information to flow from one step of the sequence to the next.</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35</a:t>
            </a:fld>
            <a:endParaRPr lang="en-US"/>
          </a:p>
        </p:txBody>
      </p:sp>
    </p:spTree>
    <p:extLst>
      <p:ext uri="{BB962C8B-B14F-4D97-AF65-F5344CB8AC3E}">
        <p14:creationId xmlns:p14="http://schemas.microsoft.com/office/powerpoint/2010/main" val="5880406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Have a sophisticated architecture with memory cells and gates that regulate information flow. Memory cells store information for extended periods, while gates control input, output, and memory erasure. LSTMs overcome the vanishing gradient problem in recurrent neural networks by selectively remembering or forgetting information.</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36</a:t>
            </a:fld>
            <a:endParaRPr lang="en-US"/>
          </a:p>
        </p:txBody>
      </p:sp>
    </p:spTree>
    <p:extLst>
      <p:ext uri="{BB962C8B-B14F-4D97-AF65-F5344CB8AC3E}">
        <p14:creationId xmlns:p14="http://schemas.microsoft.com/office/powerpoint/2010/main" val="4546257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Have a simpler structure than LSTMs, with two gates: an update gate and a reset gate. The update gate controls retention of prior hidden state and inclusion of new input, while the reset gate regulates exclusion of prior hidden state during computation of the new hidden state.</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37</a:t>
            </a:fld>
            <a:endParaRPr lang="en-US"/>
          </a:p>
        </p:txBody>
      </p:sp>
    </p:spTree>
    <p:extLst>
      <p:ext uri="{BB962C8B-B14F-4D97-AF65-F5344CB8AC3E}">
        <p14:creationId xmlns:p14="http://schemas.microsoft.com/office/powerpoint/2010/main" val="33495640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Powerful architecture that processes input sequences in parallel using self-attention. It can focus on different parts of the input and capture long-range dependencies effectively, outperforming traditional RNN models.</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38</a:t>
            </a:fld>
            <a:endParaRPr lang="en-US"/>
          </a:p>
        </p:txBody>
      </p:sp>
    </p:spTree>
    <p:extLst>
      <p:ext uri="{BB962C8B-B14F-4D97-AF65-F5344CB8AC3E}">
        <p14:creationId xmlns:p14="http://schemas.microsoft.com/office/powerpoint/2010/main" val="2312067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3</a:t>
            </a:fld>
            <a:endParaRPr lang="en-US"/>
          </a:p>
        </p:txBody>
      </p:sp>
    </p:spTree>
    <p:extLst>
      <p:ext uri="{BB962C8B-B14F-4D97-AF65-F5344CB8AC3E}">
        <p14:creationId xmlns:p14="http://schemas.microsoft.com/office/powerpoint/2010/main" val="2276602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6</a:t>
            </a:fld>
            <a:endParaRPr lang="en-US"/>
          </a:p>
        </p:txBody>
      </p:sp>
    </p:spTree>
    <p:extLst>
      <p:ext uri="{BB962C8B-B14F-4D97-AF65-F5344CB8AC3E}">
        <p14:creationId xmlns:p14="http://schemas.microsoft.com/office/powerpoint/2010/main" val="1324092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Combines the body and legs into one structure. It uses ground reaction forces to control position and orientation, effectively capturing the impact of external forces. It is preferred for real-time constraints and is a good approximation as leg mass is typically less than 10% of the total mass.</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8</a:t>
            </a:fld>
            <a:endParaRPr lang="en-US"/>
          </a:p>
        </p:txBody>
      </p:sp>
    </p:spTree>
    <p:extLst>
      <p:ext uri="{BB962C8B-B14F-4D97-AF65-F5344CB8AC3E}">
        <p14:creationId xmlns:p14="http://schemas.microsoft.com/office/powerpoint/2010/main" val="39198495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Used for studying quadruped robots' static gaits. It represents the robot as a point mass on a lightweight leg, offering analytical tractability and insights into important behaviors. It is commonly used for legged robots with a heavy upper body and lightweight legs, ensuring computational efficiency and physical feasibility in motion planning.</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9</a:t>
            </a:fld>
            <a:endParaRPr lang="en-US"/>
          </a:p>
        </p:txBody>
      </p:sp>
    </p:spTree>
    <p:extLst>
      <p:ext uri="{BB962C8B-B14F-4D97-AF65-F5344CB8AC3E}">
        <p14:creationId xmlns:p14="http://schemas.microsoft.com/office/powerpoint/2010/main" val="24332465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Used for dynamic gait modeling of robots. It represents the quadruped as a single rigid body supported by a spring-damper leg. The SLIP model accurately captures center of mass dynamics during hopping and running, simplifying analysis without considering the complexities of a full multi-body system.</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10</a:t>
            </a:fld>
            <a:endParaRPr lang="en-US"/>
          </a:p>
        </p:txBody>
      </p:sp>
    </p:spTree>
    <p:extLst>
      <p:ext uri="{BB962C8B-B14F-4D97-AF65-F5344CB8AC3E}">
        <p14:creationId xmlns:p14="http://schemas.microsoft.com/office/powerpoint/2010/main" val="209989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11</a:t>
            </a:fld>
            <a:endParaRPr lang="en-US"/>
          </a:p>
        </p:txBody>
      </p:sp>
    </p:spTree>
    <p:extLst>
      <p:ext uri="{BB962C8B-B14F-4D97-AF65-F5344CB8AC3E}">
        <p14:creationId xmlns:p14="http://schemas.microsoft.com/office/powerpoint/2010/main" val="2609018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Type of regression analysis that models the relationship between a dependent variable and one or more independent variables using a linear equation.</a:t>
            </a:r>
            <a:endParaRPr lang="it-IT" dirty="0"/>
          </a:p>
        </p:txBody>
      </p:sp>
      <p:sp>
        <p:nvSpPr>
          <p:cNvPr id="4" name="Slide Number Placeholder 3"/>
          <p:cNvSpPr>
            <a:spLocks noGrp="1"/>
          </p:cNvSpPr>
          <p:nvPr>
            <p:ph type="sldNum" sz="quarter" idx="5"/>
          </p:nvPr>
        </p:nvSpPr>
        <p:spPr/>
        <p:txBody>
          <a:bodyPr/>
          <a:lstStyle/>
          <a:p>
            <a:fld id="{ACAC3AA0-0127-1F48-84B6-5EC0961FA807}" type="slidenum">
              <a:rPr lang="en-US" smtClean="0"/>
              <a:t>13</a:t>
            </a:fld>
            <a:endParaRPr lang="en-US"/>
          </a:p>
        </p:txBody>
      </p:sp>
    </p:spTree>
    <p:extLst>
      <p:ext uri="{BB962C8B-B14F-4D97-AF65-F5344CB8AC3E}">
        <p14:creationId xmlns:p14="http://schemas.microsoft.com/office/powerpoint/2010/main" val="1305664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02192" y="617247"/>
            <a:ext cx="7265534" cy="2229538"/>
          </a:xfrm>
        </p:spPr>
        <p:txBody>
          <a:bodyPr>
            <a:noAutofit/>
          </a:bodyPr>
          <a:lstStyle>
            <a:lvl1pPr algn="l">
              <a:defRPr sz="7200">
                <a:solidFill>
                  <a:srgbClr val="00A6D6"/>
                </a:solidFill>
                <a:latin typeface="Arial"/>
                <a:cs typeface="Arial"/>
              </a:defRPr>
            </a:lvl1pPr>
          </a:lstStyle>
          <a:p>
            <a:r>
              <a:rPr lang="en-US" dirty="0"/>
              <a:t>Click to edit Master title style</a:t>
            </a:r>
          </a:p>
        </p:txBody>
      </p:sp>
      <p:sp>
        <p:nvSpPr>
          <p:cNvPr id="3" name="Subtitle 2"/>
          <p:cNvSpPr>
            <a:spLocks noGrp="1"/>
          </p:cNvSpPr>
          <p:nvPr>
            <p:ph type="subTitle" idx="1"/>
          </p:nvPr>
        </p:nvSpPr>
        <p:spPr>
          <a:xfrm>
            <a:off x="1802192" y="3203297"/>
            <a:ext cx="7067378" cy="1025802"/>
          </a:xfrm>
        </p:spPr>
        <p:txBody>
          <a:bodyPr>
            <a:normAutofit/>
          </a:bodyPr>
          <a:lstStyle>
            <a:lvl1pPr marL="0" indent="0" algn="l">
              <a:buNone/>
              <a:defRPr sz="2800">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915834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874336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134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Titelpagina + Beeld">
    <p:spTree>
      <p:nvGrpSpPr>
        <p:cNvPr id="1" name=""/>
        <p:cNvGrpSpPr/>
        <p:nvPr/>
      </p:nvGrpSpPr>
      <p:grpSpPr>
        <a:xfrm>
          <a:off x="0" y="0"/>
          <a:ext cx="0" cy="0"/>
          <a:chOff x="0" y="0"/>
          <a:chExt cx="0" cy="0"/>
        </a:xfrm>
      </p:grpSpPr>
      <p:grpSp>
        <p:nvGrpSpPr>
          <p:cNvPr id="249" name="Group 4"/>
          <p:cNvGrpSpPr/>
          <p:nvPr/>
        </p:nvGrpSpPr>
        <p:grpSpPr>
          <a:xfrm>
            <a:off x="523876" y="4413236"/>
            <a:ext cx="1091184" cy="432875"/>
            <a:chOff x="0" y="0"/>
            <a:chExt cx="1454911" cy="577165"/>
          </a:xfrm>
        </p:grpSpPr>
        <p:sp>
          <p:nvSpPr>
            <p:cNvPr id="241"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sz="1350"/>
            </a:p>
          </p:txBody>
        </p:sp>
        <p:sp>
          <p:nvSpPr>
            <p:cNvPr id="242"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sz="1350"/>
            </a:p>
          </p:txBody>
        </p:sp>
        <p:sp>
          <p:nvSpPr>
            <p:cNvPr id="243"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sz="1350"/>
            </a:p>
          </p:txBody>
        </p:sp>
        <p:sp>
          <p:nvSpPr>
            <p:cNvPr id="244"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sz="1350"/>
            </a:p>
          </p:txBody>
        </p:sp>
        <p:sp>
          <p:nvSpPr>
            <p:cNvPr id="245"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sz="1350"/>
            </a:p>
          </p:txBody>
        </p:sp>
        <p:sp>
          <p:nvSpPr>
            <p:cNvPr id="246"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sz="1350"/>
            </a:p>
          </p:txBody>
        </p:sp>
        <p:sp>
          <p:nvSpPr>
            <p:cNvPr id="247"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sz="1350"/>
            </a:p>
          </p:txBody>
        </p:sp>
        <p:sp>
          <p:nvSpPr>
            <p:cNvPr id="248"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sz="1350"/>
            </a:p>
          </p:txBody>
        </p:sp>
      </p:grpSp>
      <p:sp>
        <p:nvSpPr>
          <p:cNvPr id="250" name="Rechthoek 6"/>
          <p:cNvSpPr/>
          <p:nvPr/>
        </p:nvSpPr>
        <p:spPr>
          <a:xfrm>
            <a:off x="-9024" y="-1"/>
            <a:ext cx="9153024" cy="5143501"/>
          </a:xfrm>
          <a:prstGeom prst="rect">
            <a:avLst/>
          </a:prstGeom>
          <a:solidFill>
            <a:schemeClr val="accent1"/>
          </a:solidFill>
          <a:ln w="12700">
            <a:miter lim="400000"/>
          </a:ln>
        </p:spPr>
        <p:txBody>
          <a:bodyPr lIns="34289" rIns="34289" anchor="ctr"/>
          <a:lstStyle/>
          <a:p>
            <a:pPr algn="ctr">
              <a:defRPr sz="1600">
                <a:solidFill>
                  <a:srgbClr val="FFFFFF"/>
                </a:solidFill>
              </a:defRPr>
            </a:pPr>
            <a:endParaRPr sz="1200"/>
          </a:p>
        </p:txBody>
      </p:sp>
      <p:sp>
        <p:nvSpPr>
          <p:cNvPr id="251" name="Tekstvak 4"/>
          <p:cNvSpPr txBox="1"/>
          <p:nvPr/>
        </p:nvSpPr>
        <p:spPr>
          <a:xfrm>
            <a:off x="26227" y="-496723"/>
            <a:ext cx="9075422"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4289" rIns="3428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sz="1800" dirty="0" err="1">
                <a:solidFill>
                  <a:schemeClr val="tx1"/>
                </a:solidFill>
              </a:rPr>
              <a:t>Titelpagina</a:t>
            </a:r>
            <a:r>
              <a:rPr sz="1800" dirty="0">
                <a:solidFill>
                  <a:schemeClr val="tx1"/>
                </a:solidFill>
              </a:rPr>
              <a:t> + </a:t>
            </a:r>
            <a:r>
              <a:rPr sz="1800" dirty="0" err="1">
                <a:solidFill>
                  <a:schemeClr val="tx1"/>
                </a:solidFill>
              </a:rPr>
              <a:t>Beeld</a:t>
            </a:r>
            <a:endParaRPr sz="1800" dirty="0">
              <a:solidFill>
                <a:schemeClr val="tx1"/>
              </a:solidFill>
            </a:endParaRPr>
          </a:p>
        </p:txBody>
      </p:sp>
      <p:sp>
        <p:nvSpPr>
          <p:cNvPr id="252" name="Tijdelijke aanduiding voor afbeelding 16"/>
          <p:cNvSpPr>
            <a:spLocks noGrp="1"/>
          </p:cNvSpPr>
          <p:nvPr>
            <p:ph type="pic" idx="21"/>
          </p:nvPr>
        </p:nvSpPr>
        <p:spPr>
          <a:xfrm>
            <a:off x="3639349" y="0"/>
            <a:ext cx="5504651" cy="5143500"/>
          </a:xfrm>
          <a:prstGeom prst="rect">
            <a:avLst/>
          </a:prstGeom>
        </p:spPr>
        <p:txBody>
          <a:bodyPr lIns="91439" tIns="45719" rIns="91439" bIns="45719"/>
          <a:lstStyle/>
          <a:p>
            <a:r>
              <a:rPr lang="en-US"/>
              <a:t>Click icon to add picture</a:t>
            </a:r>
            <a:endParaRPr/>
          </a:p>
        </p:txBody>
      </p:sp>
      <p:sp>
        <p:nvSpPr>
          <p:cNvPr id="253" name="Body Level One…"/>
          <p:cNvSpPr txBox="1">
            <a:spLocks noGrp="1"/>
          </p:cNvSpPr>
          <p:nvPr>
            <p:ph type="body" sz="quarter" idx="1" hasCustomPrompt="1"/>
          </p:nvPr>
        </p:nvSpPr>
        <p:spPr>
          <a:xfrm>
            <a:off x="523876" y="3662745"/>
            <a:ext cx="2796902" cy="186355"/>
          </a:xfrm>
          <a:prstGeom prst="rect">
            <a:avLst/>
          </a:prstGeom>
        </p:spPr>
        <p:txBody>
          <a:bodyPr anchor="ctr">
            <a:normAutofit/>
          </a:bodyPr>
          <a:lstStyle>
            <a:lvl1pPr marL="0" indent="0">
              <a:buClrTx/>
              <a:buSzTx/>
              <a:buNone/>
              <a:defRPr b="1">
                <a:solidFill>
                  <a:srgbClr val="FFFFFF"/>
                </a:solidFill>
              </a:defRPr>
            </a:lvl1pPr>
            <a:lvl2pPr marL="0" indent="342900">
              <a:buClrTx/>
              <a:buSzTx/>
              <a:buNone/>
              <a:defRPr b="1">
                <a:solidFill>
                  <a:srgbClr val="FFFFFF"/>
                </a:solidFill>
              </a:defRPr>
            </a:lvl2pPr>
            <a:lvl3pPr indent="685800">
              <a:buClrTx/>
              <a:buFontTx/>
              <a:defRPr b="1">
                <a:solidFill>
                  <a:srgbClr val="FFFFFF"/>
                </a:solidFill>
              </a:defRPr>
            </a:lvl3pPr>
            <a:lvl4pPr indent="1028700">
              <a:buClrTx/>
              <a:buFontTx/>
              <a:defRPr b="1">
                <a:solidFill>
                  <a:srgbClr val="FFFFFF"/>
                </a:solidFill>
              </a:defRPr>
            </a:lvl4pPr>
            <a:lvl5pPr marL="0" indent="1371600">
              <a:buClrTx/>
              <a:buSzTx/>
              <a:buFontTx/>
              <a:buNone/>
              <a:defRPr b="1">
                <a:solidFill>
                  <a:srgbClr val="FFFFFF"/>
                </a:solidFill>
              </a:defRPr>
            </a:lvl5pPr>
          </a:lstStyle>
          <a:p>
            <a:r>
              <a:t>Naam van de spreker of datum</a:t>
            </a:r>
          </a:p>
          <a:p>
            <a:pPr lvl="1"/>
            <a:endParaRPr/>
          </a:p>
          <a:p>
            <a:pPr lvl="2"/>
            <a:endParaRPr/>
          </a:p>
          <a:p>
            <a:pPr lvl="3"/>
            <a:endParaRPr/>
          </a:p>
          <a:p>
            <a:pPr lvl="4"/>
            <a:endParaRPr/>
          </a:p>
        </p:txBody>
      </p:sp>
      <p:sp>
        <p:nvSpPr>
          <p:cNvPr id="254" name="Tijdelijke aanduiding voor tekst 20"/>
          <p:cNvSpPr>
            <a:spLocks noGrp="1"/>
          </p:cNvSpPr>
          <p:nvPr>
            <p:ph type="body" sz="quarter" idx="22" hasCustomPrompt="1"/>
          </p:nvPr>
        </p:nvSpPr>
        <p:spPr>
          <a:xfrm>
            <a:off x="523874" y="1284514"/>
            <a:ext cx="2796905" cy="2194052"/>
          </a:xfrm>
          <a:prstGeom prst="rect">
            <a:avLst/>
          </a:prstGeom>
        </p:spPr>
        <p:txBody>
          <a:bodyPr anchor="b">
            <a:normAutofit/>
          </a:bodyPr>
          <a:lstStyle>
            <a:lvl1pPr marL="0" indent="0" defTabSz="685800">
              <a:lnSpc>
                <a:spcPct val="100000"/>
              </a:lnSpc>
              <a:spcBef>
                <a:spcPts val="375"/>
              </a:spcBef>
              <a:buClrTx/>
              <a:buSzTx/>
              <a:buNone/>
              <a:defRPr sz="2850">
                <a:solidFill>
                  <a:srgbClr val="FFFFFF"/>
                </a:solidFill>
                <a:latin typeface="Roboto Slab Regular Regular"/>
                <a:ea typeface="Roboto Slab Regular Regular"/>
                <a:cs typeface="Roboto Slab Regular Regular"/>
                <a:sym typeface="Roboto Slab Regular Regular"/>
              </a:defRPr>
            </a:lvl1pPr>
          </a:lstStyle>
          <a:p>
            <a:r>
              <a:t>Plaats hier de titel van de presentatie</a:t>
            </a:r>
          </a:p>
        </p:txBody>
      </p:sp>
      <p:sp>
        <p:nvSpPr>
          <p:cNvPr id="255" name="Tijdelijke aanduiding voor tekst 17"/>
          <p:cNvSpPr>
            <a:spLocks noGrp="1"/>
          </p:cNvSpPr>
          <p:nvPr>
            <p:ph type="body" sz="quarter" idx="23" hasCustomPrompt="1"/>
          </p:nvPr>
        </p:nvSpPr>
        <p:spPr>
          <a:xfrm>
            <a:off x="523875" y="4033281"/>
            <a:ext cx="1090800" cy="5401"/>
          </a:xfrm>
          <a:prstGeom prst="rect">
            <a:avLst/>
          </a:prstGeom>
          <a:solidFill>
            <a:srgbClr val="FFFFFF"/>
          </a:solidFill>
        </p:spPr>
        <p:txBody>
          <a:bodyPr>
            <a:normAutofit/>
          </a:bodyPr>
          <a:lstStyle>
            <a:lvl1pPr marL="0" indent="0" defTabSz="215741">
              <a:spcBef>
                <a:spcPts val="300"/>
              </a:spcBef>
              <a:buClrTx/>
              <a:buSzTx/>
              <a:buNone/>
              <a:defRPr sz="480"/>
            </a:lvl1pPr>
          </a:lstStyle>
          <a:p>
            <a:r>
              <a:t>  </a:t>
            </a:r>
          </a:p>
        </p:txBody>
      </p:sp>
      <p:sp>
        <p:nvSpPr>
          <p:cNvPr id="270"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66" name="Graphic 65">
            <a:extLst>
              <a:ext uri="{FF2B5EF4-FFF2-40B4-BE49-F238E27FC236}">
                <a16:creationId xmlns:a16="http://schemas.microsoft.com/office/drawing/2014/main" id="{C8B2F066-9B7C-C54F-9CB0-80B54583A62D}"/>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21101" y="4384800"/>
            <a:ext cx="1096199" cy="774810"/>
          </a:xfrm>
          <a:prstGeom prst="rect">
            <a:avLst/>
          </a:prstGeom>
        </p:spPr>
      </p:pic>
      <p:grpSp>
        <p:nvGrpSpPr>
          <p:cNvPr id="2" name="Group 1">
            <a:extLst>
              <a:ext uri="{FF2B5EF4-FFF2-40B4-BE49-F238E27FC236}">
                <a16:creationId xmlns:a16="http://schemas.microsoft.com/office/drawing/2014/main" id="{02B50CF1-612F-C060-EC9D-11D21B0A1799}"/>
              </a:ext>
            </a:extLst>
          </p:cNvPr>
          <p:cNvGrpSpPr/>
          <p:nvPr userDrawn="1"/>
        </p:nvGrpSpPr>
        <p:grpSpPr>
          <a:xfrm>
            <a:off x="2236883" y="-965034"/>
            <a:ext cx="5143501" cy="444707"/>
            <a:chOff x="2982510" y="-1286712"/>
            <a:chExt cx="6858001" cy="592943"/>
          </a:xfrm>
        </p:grpSpPr>
        <p:sp>
          <p:nvSpPr>
            <p:cNvPr id="3" name="Rechthoek 36">
              <a:extLst>
                <a:ext uri="{FF2B5EF4-FFF2-40B4-BE49-F238E27FC236}">
                  <a16:creationId xmlns:a16="http://schemas.microsoft.com/office/drawing/2014/main" id="{80A00FF6-CF2E-9C2A-6E47-7461846707D2}"/>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dirty="0"/>
            </a:p>
          </p:txBody>
        </p:sp>
        <p:grpSp>
          <p:nvGrpSpPr>
            <p:cNvPr id="4" name="Groep 8">
              <a:extLst>
                <a:ext uri="{FF2B5EF4-FFF2-40B4-BE49-F238E27FC236}">
                  <a16:creationId xmlns:a16="http://schemas.microsoft.com/office/drawing/2014/main" id="{CA02188D-4998-43CD-0076-543F61F91DDA}"/>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09096AD9-435A-A381-1168-043019B3F567}"/>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7" name="Rechthoek 29">
                <a:extLst>
                  <a:ext uri="{FF2B5EF4-FFF2-40B4-BE49-F238E27FC236}">
                    <a16:creationId xmlns:a16="http://schemas.microsoft.com/office/drawing/2014/main" id="{B31B3BAC-DFAD-C18F-11F6-C34B0F6F428C}"/>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8" name="Rechthoek 30">
                <a:extLst>
                  <a:ext uri="{FF2B5EF4-FFF2-40B4-BE49-F238E27FC236}">
                    <a16:creationId xmlns:a16="http://schemas.microsoft.com/office/drawing/2014/main" id="{C97615D2-672A-6E37-99F7-D29DF5BBA43C}"/>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9" name="Rechthoek 31">
                <a:extLst>
                  <a:ext uri="{FF2B5EF4-FFF2-40B4-BE49-F238E27FC236}">
                    <a16:creationId xmlns:a16="http://schemas.microsoft.com/office/drawing/2014/main" id="{1F726D08-0AE0-3061-1A51-78B17F760023}"/>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0" name="Rechthoek 32">
                <a:extLst>
                  <a:ext uri="{FF2B5EF4-FFF2-40B4-BE49-F238E27FC236}">
                    <a16:creationId xmlns:a16="http://schemas.microsoft.com/office/drawing/2014/main" id="{A4E94B4F-C11D-FAA6-B761-279933488E6A}"/>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1" name="Rechthoek 33">
                <a:extLst>
                  <a:ext uri="{FF2B5EF4-FFF2-40B4-BE49-F238E27FC236}">
                    <a16:creationId xmlns:a16="http://schemas.microsoft.com/office/drawing/2014/main" id="{793567C8-7817-1917-669B-26910BF117D6}"/>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2" name="Rechthoek 34">
                <a:extLst>
                  <a:ext uri="{FF2B5EF4-FFF2-40B4-BE49-F238E27FC236}">
                    <a16:creationId xmlns:a16="http://schemas.microsoft.com/office/drawing/2014/main" id="{68CFE164-AEC4-F225-A3AB-85E2458E8D2F}"/>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3" name="Rechthoek 37">
                <a:extLst>
                  <a:ext uri="{FF2B5EF4-FFF2-40B4-BE49-F238E27FC236}">
                    <a16:creationId xmlns:a16="http://schemas.microsoft.com/office/drawing/2014/main" id="{FF94B61B-9672-7610-94A4-D4279C9A0BD0}"/>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4" name="Rechthoek 38">
                <a:extLst>
                  <a:ext uri="{FF2B5EF4-FFF2-40B4-BE49-F238E27FC236}">
                    <a16:creationId xmlns:a16="http://schemas.microsoft.com/office/drawing/2014/main" id="{6AB3DC84-942B-F659-2230-5CFCA289482E}"/>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5" name="Rechthoek 39">
                <a:extLst>
                  <a:ext uri="{FF2B5EF4-FFF2-40B4-BE49-F238E27FC236}">
                    <a16:creationId xmlns:a16="http://schemas.microsoft.com/office/drawing/2014/main" id="{B776954E-D2BD-79BD-A366-E25416C20758}"/>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
          <p:nvSpPr>
            <p:cNvPr id="5" name="Rechthoek 39">
              <a:extLst>
                <a:ext uri="{FF2B5EF4-FFF2-40B4-BE49-F238E27FC236}">
                  <a16:creationId xmlns:a16="http://schemas.microsoft.com/office/drawing/2014/main" id="{98C886C4-644E-A055-5CF9-86E9D30D1D9B}"/>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Tree>
    <p:extLst>
      <p:ext uri="{BB962C8B-B14F-4D97-AF65-F5344CB8AC3E}">
        <p14:creationId xmlns:p14="http://schemas.microsoft.com/office/powerpoint/2010/main" val="1879373060"/>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Aangepaste indeling">
    <p:spTree>
      <p:nvGrpSpPr>
        <p:cNvPr id="1" name=""/>
        <p:cNvGrpSpPr/>
        <p:nvPr/>
      </p:nvGrpSpPr>
      <p:grpSpPr>
        <a:xfrm>
          <a:off x="0" y="0"/>
          <a:ext cx="0" cy="0"/>
          <a:chOff x="0" y="0"/>
          <a:chExt cx="0" cy="0"/>
        </a:xfrm>
      </p:grpSpPr>
      <p:sp>
        <p:nvSpPr>
          <p:cNvPr id="6" name="Rechthoek 5">
            <a:extLst>
              <a:ext uri="{FF2B5EF4-FFF2-40B4-BE49-F238E27FC236}">
                <a16:creationId xmlns:a16="http://schemas.microsoft.com/office/drawing/2014/main" id="{DB2A1188-7655-3942-B402-ABAD519EE9F7}"/>
              </a:ext>
            </a:extLst>
          </p:cNvPr>
          <p:cNvSpPr/>
          <p:nvPr userDrawn="1"/>
        </p:nvSpPr>
        <p:spPr>
          <a:xfrm>
            <a:off x="-8063" y="0"/>
            <a:ext cx="9152063" cy="5143500"/>
          </a:xfrm>
          <a:prstGeom prst="rect">
            <a:avLst/>
          </a:prstGeom>
          <a:solidFill>
            <a:srgbClr val="007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350"/>
          </a:p>
        </p:txBody>
      </p:sp>
      <p:sp>
        <p:nvSpPr>
          <p:cNvPr id="25" name="Tijdelijke aanduiding voor tekst 24">
            <a:extLst>
              <a:ext uri="{FF2B5EF4-FFF2-40B4-BE49-F238E27FC236}">
                <a16:creationId xmlns:a16="http://schemas.microsoft.com/office/drawing/2014/main" id="{96A52489-BD48-5A40-AF40-C7FE89A51653}"/>
              </a:ext>
            </a:extLst>
          </p:cNvPr>
          <p:cNvSpPr>
            <a:spLocks noGrp="1"/>
          </p:cNvSpPr>
          <p:nvPr>
            <p:ph type="body" sz="quarter" idx="14" hasCustomPrompt="1"/>
          </p:nvPr>
        </p:nvSpPr>
        <p:spPr>
          <a:xfrm>
            <a:off x="-8061" y="0"/>
            <a:ext cx="9152063" cy="5143500"/>
          </a:xfrm>
          <a:custGeom>
            <a:avLst/>
            <a:gdLst>
              <a:gd name="connsiteX0" fmla="*/ 12202750 w 12202750"/>
              <a:gd name="connsiteY0" fmla="*/ 4626493 h 6858000"/>
              <a:gd name="connsiteX1" fmla="*/ 12202750 w 12202750"/>
              <a:gd name="connsiteY1" fmla="*/ 6858000 h 6858000"/>
              <a:gd name="connsiteX2" fmla="*/ 11270933 w 12202750"/>
              <a:gd name="connsiteY2" fmla="*/ 6858000 h 6858000"/>
              <a:gd name="connsiteX3" fmla="*/ 11292806 w 12202750"/>
              <a:gd name="connsiteY3" fmla="*/ 6823366 h 6858000"/>
              <a:gd name="connsiteX4" fmla="*/ 12132976 w 12202750"/>
              <a:gd name="connsiteY4" fmla="*/ 4864546 h 6858000"/>
              <a:gd name="connsiteX5" fmla="*/ 7211067 w 12202750"/>
              <a:gd name="connsiteY5" fmla="*/ 0 h 6858000"/>
              <a:gd name="connsiteX6" fmla="*/ 12202750 w 12202750"/>
              <a:gd name="connsiteY6" fmla="*/ 0 h 6858000"/>
              <a:gd name="connsiteX7" fmla="*/ 12202750 w 12202750"/>
              <a:gd name="connsiteY7" fmla="*/ 1701685 h 6858000"/>
              <a:gd name="connsiteX8" fmla="*/ 12201531 w 12202750"/>
              <a:gd name="connsiteY8" fmla="*/ 1703737 h 6858000"/>
              <a:gd name="connsiteX9" fmla="*/ 12013073 w 12202750"/>
              <a:gd name="connsiteY9" fmla="*/ 2040528 h 6858000"/>
              <a:gd name="connsiteX10" fmla="*/ 6393116 w 12202750"/>
              <a:gd name="connsiteY10" fmla="*/ 3130572 h 6858000"/>
              <a:gd name="connsiteX11" fmla="*/ 7006806 w 12202750"/>
              <a:gd name="connsiteY11" fmla="*/ 307865 h 6858000"/>
              <a:gd name="connsiteX12" fmla="*/ 0 w 12202750"/>
              <a:gd name="connsiteY12" fmla="*/ 0 h 6858000"/>
              <a:gd name="connsiteX13" fmla="*/ 4305911 w 12202750"/>
              <a:gd name="connsiteY13" fmla="*/ 0 h 6858000"/>
              <a:gd name="connsiteX14" fmla="*/ 4155867 w 12202750"/>
              <a:gd name="connsiteY14" fmla="*/ 111493 h 6858000"/>
              <a:gd name="connsiteX15" fmla="*/ 71946 w 12202750"/>
              <a:gd name="connsiteY15" fmla="*/ 4799708 h 6858000"/>
              <a:gd name="connsiteX16" fmla="*/ 0 w 12202750"/>
              <a:gd name="connsiteY16" fmla="*/ 50361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202750" h="6858000">
                <a:moveTo>
                  <a:pt x="12202750" y="4626493"/>
                </a:moveTo>
                <a:lnTo>
                  <a:pt x="12202750" y="6858000"/>
                </a:lnTo>
                <a:lnTo>
                  <a:pt x="11270933" y="6858000"/>
                </a:lnTo>
                <a:lnTo>
                  <a:pt x="11292806" y="6823366"/>
                </a:lnTo>
                <a:cubicBezTo>
                  <a:pt x="11642946" y="6229435"/>
                  <a:pt x="11912279" y="5587138"/>
                  <a:pt x="12132976" y="4864546"/>
                </a:cubicBezTo>
                <a:close/>
                <a:moveTo>
                  <a:pt x="7211067" y="0"/>
                </a:moveTo>
                <a:lnTo>
                  <a:pt x="12202750" y="0"/>
                </a:lnTo>
                <a:lnTo>
                  <a:pt x="12202750" y="1701685"/>
                </a:lnTo>
                <a:lnTo>
                  <a:pt x="12201531" y="1703737"/>
                </a:lnTo>
                <a:cubicBezTo>
                  <a:pt x="12144874" y="1802592"/>
                  <a:pt x="12082910" y="1915911"/>
                  <a:pt x="12013073" y="2040528"/>
                </a:cubicBezTo>
                <a:cubicBezTo>
                  <a:pt x="10966860" y="3848144"/>
                  <a:pt x="7570785" y="5940600"/>
                  <a:pt x="6393116" y="3130572"/>
                </a:cubicBezTo>
                <a:cubicBezTo>
                  <a:pt x="5995310" y="2183970"/>
                  <a:pt x="6384878" y="1279305"/>
                  <a:pt x="7006806" y="307865"/>
                </a:cubicBezTo>
                <a:close/>
                <a:moveTo>
                  <a:pt x="0" y="0"/>
                </a:moveTo>
                <a:lnTo>
                  <a:pt x="4305911" y="0"/>
                </a:lnTo>
                <a:lnTo>
                  <a:pt x="4155867" y="111493"/>
                </a:lnTo>
                <a:cubicBezTo>
                  <a:pt x="2427429" y="1408339"/>
                  <a:pt x="762773" y="2806566"/>
                  <a:pt x="71946" y="4799708"/>
                </a:cubicBezTo>
                <a:lnTo>
                  <a:pt x="0" y="5036128"/>
                </a:lnTo>
                <a:close/>
              </a:path>
            </a:pathLst>
          </a:custGeom>
          <a:solidFill>
            <a:schemeClr val="accent1"/>
          </a:solidFill>
        </p:spPr>
        <p:txBody>
          <a:bodyPr wrap="square">
            <a:noAutofit/>
          </a:bodyPr>
          <a:lstStyle>
            <a:lvl1pPr marL="0" indent="0">
              <a:buNone/>
              <a:defRPr/>
            </a:lvl1pPr>
          </a:lstStyle>
          <a:p>
            <a:pPr lvl="0"/>
            <a:r>
              <a:rPr lang="nl-NL" dirty="0"/>
              <a:t>  </a:t>
            </a:r>
            <a:endParaRPr lang="en-GB" dirty="0"/>
          </a:p>
        </p:txBody>
      </p:sp>
      <p:sp>
        <p:nvSpPr>
          <p:cNvPr id="7" name="Titel 5">
            <a:extLst>
              <a:ext uri="{FF2B5EF4-FFF2-40B4-BE49-F238E27FC236}">
                <a16:creationId xmlns:a16="http://schemas.microsoft.com/office/drawing/2014/main" id="{7AE71AD1-5D76-2045-8B27-CC0C09C99831}"/>
              </a:ext>
            </a:extLst>
          </p:cNvPr>
          <p:cNvSpPr>
            <a:spLocks noGrp="1"/>
          </p:cNvSpPr>
          <p:nvPr>
            <p:ph type="title" hasCustomPrompt="1"/>
          </p:nvPr>
        </p:nvSpPr>
        <p:spPr>
          <a:xfrm>
            <a:off x="1615060" y="2909890"/>
            <a:ext cx="7018692" cy="1215797"/>
          </a:xfrm>
        </p:spPr>
        <p:txBody>
          <a:bodyPr anchor="b"/>
          <a:lstStyle>
            <a:lvl1pPr algn="r">
              <a:defRPr sz="2850">
                <a:solidFill>
                  <a:schemeClr val="bg1"/>
                </a:solidFill>
              </a:defRPr>
            </a:lvl1pPr>
          </a:lstStyle>
          <a:p>
            <a:r>
              <a:rPr lang="nl-NL" dirty="0"/>
              <a:t>Plaats hier de titel van </a:t>
            </a:r>
            <a:br>
              <a:rPr lang="nl-NL" dirty="0"/>
            </a:br>
            <a:r>
              <a:rPr lang="nl-NL" dirty="0"/>
              <a:t>de presentatie, max. 2 regels</a:t>
            </a:r>
          </a:p>
        </p:txBody>
      </p:sp>
      <p:sp>
        <p:nvSpPr>
          <p:cNvPr id="8" name="Ondertitel 2">
            <a:extLst>
              <a:ext uri="{FF2B5EF4-FFF2-40B4-BE49-F238E27FC236}">
                <a16:creationId xmlns:a16="http://schemas.microsoft.com/office/drawing/2014/main" id="{FFCFFB82-1AE5-3D4E-9AD9-487B27ADF680}"/>
              </a:ext>
            </a:extLst>
          </p:cNvPr>
          <p:cNvSpPr>
            <a:spLocks noGrp="1"/>
          </p:cNvSpPr>
          <p:nvPr>
            <p:ph type="subTitle" idx="1" hasCustomPrompt="1"/>
          </p:nvPr>
        </p:nvSpPr>
        <p:spPr>
          <a:xfrm>
            <a:off x="5836850" y="4248296"/>
            <a:ext cx="2796902" cy="186354"/>
          </a:xfrm>
        </p:spPr>
        <p:txBody>
          <a:bodyPr anchor="ctr"/>
          <a:lstStyle>
            <a:lvl1pPr marL="0" indent="0" algn="r">
              <a:buNone/>
              <a:defRPr sz="1200" b="1">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noProof="0" dirty="0"/>
              <a:t>Naam van de spreker of datum</a:t>
            </a:r>
          </a:p>
        </p:txBody>
      </p:sp>
      <p:pic>
        <p:nvPicPr>
          <p:cNvPr id="10" name="Graphic 9">
            <a:extLst>
              <a:ext uri="{FF2B5EF4-FFF2-40B4-BE49-F238E27FC236}">
                <a16:creationId xmlns:a16="http://schemas.microsoft.com/office/drawing/2014/main" id="{079C7039-4CB9-294D-98BC-738FE5C22E6A}"/>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21101" y="4384800"/>
            <a:ext cx="1096199" cy="774810"/>
          </a:xfrm>
          <a:prstGeom prst="rect">
            <a:avLst/>
          </a:prstGeom>
        </p:spPr>
      </p:pic>
    </p:spTree>
    <p:extLst>
      <p:ext uri="{BB962C8B-B14F-4D97-AF65-F5344CB8AC3E}">
        <p14:creationId xmlns:p14="http://schemas.microsoft.com/office/powerpoint/2010/main" val="2699256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p:cNvSpPr>
            <a:spLocks noGrp="1"/>
          </p:cNvSpPr>
          <p:nvPr>
            <p:ph type="pic" sz="quarter" idx="11"/>
          </p:nvPr>
        </p:nvSpPr>
        <p:spPr>
          <a:xfrm>
            <a:off x="0" y="0"/>
            <a:ext cx="9144000" cy="5143500"/>
          </a:xfrm>
        </p:spPr>
        <p:txBody>
          <a:bodyPr/>
          <a:lstStyle/>
          <a:p>
            <a:endParaRPr lang="en-US" dirty="0"/>
          </a:p>
        </p:txBody>
      </p:sp>
      <p:pic>
        <p:nvPicPr>
          <p:cNvPr id="12" name="Afbeelding 2" descr="TUDelft_LogoZWART.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9146" y="4663753"/>
            <a:ext cx="1104294" cy="323006"/>
          </a:xfrm>
          <a:prstGeom prst="rect">
            <a:avLst/>
          </a:prstGeom>
        </p:spPr>
      </p:pic>
      <p:sp>
        <p:nvSpPr>
          <p:cNvPr id="13" name="Slide Number Placeholder 5"/>
          <p:cNvSpPr txBox="1">
            <a:spLocks/>
          </p:cNvSpPr>
          <p:nvPr userDrawn="1"/>
        </p:nvSpPr>
        <p:spPr>
          <a:xfrm>
            <a:off x="6651560" y="4815702"/>
            <a:ext cx="2316370" cy="273844"/>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rgbClr val="00A6D6"/>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57312C-2AB5-4E4E-8F57-D0081D5FE9E6}" type="slidenum">
              <a:rPr lang="en-US" smtClean="0"/>
              <a:pPr/>
              <a:t>‹#›</a:t>
            </a:fld>
            <a:endParaRPr lang="en-US" dirty="0"/>
          </a:p>
        </p:txBody>
      </p:sp>
      <p:sp>
        <p:nvSpPr>
          <p:cNvPr id="3" name="TextBox 2"/>
          <p:cNvSpPr txBox="1"/>
          <p:nvPr userDrawn="1"/>
        </p:nvSpPr>
        <p:spPr>
          <a:xfrm>
            <a:off x="-3990281" y="4186591"/>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0120586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462A2416-1570-3849-86F9-07F78746E1B2}" type="datetimeFigureOut">
              <a:rPr lang="en-US" smtClean="0"/>
              <a:t>5/31/2023</a:t>
            </a:fld>
            <a:endParaRPr lang="en-US" dirty="0"/>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dirty="0"/>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A832CF66-B496-874C-8E08-71A5E0622B6E}" type="slidenum">
              <a:rPr lang="en-US" smtClean="0"/>
              <a:t>‹#›</a:t>
            </a:fld>
            <a:endParaRPr lang="en-US" dirty="0"/>
          </a:p>
        </p:txBody>
      </p:sp>
    </p:spTree>
    <p:extLst>
      <p:ext uri="{BB962C8B-B14F-4D97-AF65-F5344CB8AC3E}">
        <p14:creationId xmlns:p14="http://schemas.microsoft.com/office/powerpoint/2010/main" val="1212535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1"/>
            <a:ext cx="9144000" cy="51434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Tree>
    <p:extLst>
      <p:ext uri="{BB962C8B-B14F-4D97-AF65-F5344CB8AC3E}">
        <p14:creationId xmlns:p14="http://schemas.microsoft.com/office/powerpoint/2010/main" val="17770509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5" Type="http://schemas.openxmlformats.org/officeDocument/2006/relationships/image" Target="../media/image4.emf"/><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63106" y="205979"/>
            <a:ext cx="7106464"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763106" y="1200150"/>
            <a:ext cx="7106464" cy="34861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pic>
        <p:nvPicPr>
          <p:cNvPr id="8" name="Picture 3" descr="TU_P5#white.eps"/>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00264" y="4581184"/>
            <a:ext cx="1368883" cy="632424"/>
          </a:xfrm>
          <a:prstGeom prst="rect">
            <a:avLst/>
          </a:prstGeom>
        </p:spPr>
      </p:pic>
      <p:sp>
        <p:nvSpPr>
          <p:cNvPr id="10" name="Slide Number Placeholder 5"/>
          <p:cNvSpPr txBox="1">
            <a:spLocks/>
          </p:cNvSpPr>
          <p:nvPr userDrawn="1"/>
        </p:nvSpPr>
        <p:spPr>
          <a:xfrm>
            <a:off x="6651560" y="4815702"/>
            <a:ext cx="2316370" cy="273844"/>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rgbClr val="00A6D6"/>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57312C-2AB5-4E4E-8F57-D0081D5FE9E6}" type="slidenum">
              <a:rPr lang="en-US" smtClean="0"/>
              <a:pPr/>
              <a:t>‹#›</a:t>
            </a:fld>
            <a:endParaRPr lang="en-US" dirty="0"/>
          </a:p>
        </p:txBody>
      </p:sp>
      <p:sp>
        <p:nvSpPr>
          <p:cNvPr id="9" name="Rectangle 28"/>
          <p:cNvSpPr>
            <a:spLocks noChangeArrowheads="1"/>
          </p:cNvSpPr>
          <p:nvPr userDrawn="1"/>
        </p:nvSpPr>
        <p:spPr bwMode="auto">
          <a:xfrm>
            <a:off x="0" y="0"/>
            <a:ext cx="1576384" cy="5149008"/>
          </a:xfrm>
          <a:prstGeom prst="rect">
            <a:avLst/>
          </a:prstGeom>
          <a:solidFill>
            <a:srgbClr val="00A6D6"/>
          </a:solidFill>
          <a:ln w="9525">
            <a:noFill/>
            <a:miter lim="800000"/>
            <a:headEnd/>
            <a:tailEnd/>
          </a:ln>
        </p:spPr>
        <p:txBody>
          <a:bodyPr wrap="none" lIns="91436" tIns="45719" rIns="91436" bIns="45719" anchor="ctr"/>
          <a:lstStyle/>
          <a:p>
            <a:pPr algn="r"/>
            <a:endParaRPr lang="nl-NL" sz="2100">
              <a:latin typeface="Tahoma" pitchFamily="34" charset="0"/>
            </a:endParaRPr>
          </a:p>
        </p:txBody>
      </p:sp>
      <p:pic>
        <p:nvPicPr>
          <p:cNvPr id="11" name="Picture 3" descr="TU_P5#white.eps"/>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00264" y="4389330"/>
            <a:ext cx="1368883" cy="843232"/>
          </a:xfrm>
          <a:prstGeom prst="rect">
            <a:avLst/>
          </a:prstGeom>
        </p:spPr>
      </p:pic>
    </p:spTree>
    <p:extLst>
      <p:ext uri="{BB962C8B-B14F-4D97-AF65-F5344CB8AC3E}">
        <p14:creationId xmlns:p14="http://schemas.microsoft.com/office/powerpoint/2010/main" val="34802473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71" r:id="rId4"/>
    <p:sldLayoutId id="2147483672" r:id="rId5"/>
  </p:sldLayoutIdLst>
  <p:txStyles>
    <p:titleStyle>
      <a:lvl1pPr algn="l" defTabSz="457200" rtl="0" eaLnBrk="1" latinLnBrk="0" hangingPunct="1">
        <a:spcBef>
          <a:spcPct val="0"/>
        </a:spcBef>
        <a:buNone/>
        <a:defRPr sz="3600" kern="1200">
          <a:solidFill>
            <a:srgbClr val="00A6D6"/>
          </a:solidFill>
          <a:latin typeface="Arial"/>
          <a:ea typeface="+mj-ea"/>
          <a:cs typeface="Arial"/>
        </a:defRPr>
      </a:lvl1pPr>
    </p:titleStyle>
    <p:bodyStyle>
      <a:lvl1pPr marL="342900" indent="-342900" algn="l" defTabSz="457200" rtl="0" eaLnBrk="1" latinLnBrk="0" hangingPunct="1">
        <a:spcBef>
          <a:spcPct val="20000"/>
        </a:spcBef>
        <a:buClr>
          <a:srgbClr val="00A6D6"/>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00A6D6"/>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00A6D6"/>
        </a:buClr>
        <a:buFont typeface="Arial"/>
        <a:buChar char="•"/>
        <a:defRPr sz="24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72404" y="205979"/>
            <a:ext cx="7090513"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772404" y="1200150"/>
            <a:ext cx="7090513" cy="361555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9" name="Slide Number Placeholder 5"/>
          <p:cNvSpPr txBox="1">
            <a:spLocks/>
          </p:cNvSpPr>
          <p:nvPr userDrawn="1"/>
        </p:nvSpPr>
        <p:spPr>
          <a:xfrm>
            <a:off x="6651560" y="4815702"/>
            <a:ext cx="2316370" cy="273844"/>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rgbClr val="00A6D6"/>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57312C-2AB5-4E4E-8F57-D0081D5FE9E6}" type="slidenum">
              <a:rPr lang="en-US" smtClean="0"/>
              <a:pPr/>
              <a:t>‹#›</a:t>
            </a:fld>
            <a:endParaRPr lang="en-US" dirty="0"/>
          </a:p>
        </p:txBody>
      </p:sp>
      <p:pic>
        <p:nvPicPr>
          <p:cNvPr id="6" name="Afbeelding 8" descr="TUDelft_LogoZWART.eps"/>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208624" y="4515071"/>
            <a:ext cx="1104294" cy="430675"/>
          </a:xfrm>
          <a:prstGeom prst="rect">
            <a:avLst/>
          </a:prstGeom>
        </p:spPr>
      </p:pic>
    </p:spTree>
    <p:extLst>
      <p:ext uri="{BB962C8B-B14F-4D97-AF65-F5344CB8AC3E}">
        <p14:creationId xmlns:p14="http://schemas.microsoft.com/office/powerpoint/2010/main" val="13034420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9" r:id="rId3"/>
  </p:sldLayoutIdLst>
  <p:txStyles>
    <p:titleStyle>
      <a:lvl1pPr algn="l" defTabSz="457200" rtl="0" eaLnBrk="1" latinLnBrk="0" hangingPunct="1">
        <a:spcBef>
          <a:spcPct val="0"/>
        </a:spcBef>
        <a:buNone/>
        <a:defRPr sz="3600" kern="1200">
          <a:solidFill>
            <a:srgbClr val="00A6D6"/>
          </a:solidFill>
          <a:latin typeface="Arial"/>
          <a:ea typeface="+mj-ea"/>
          <a:cs typeface="Arial"/>
        </a:defRPr>
      </a:lvl1pPr>
    </p:titleStyle>
    <p:bodyStyle>
      <a:lvl1pPr marL="342900" indent="-342900" algn="l" defTabSz="457200" rtl="0" eaLnBrk="1" latinLnBrk="0" hangingPunct="1">
        <a:spcBef>
          <a:spcPct val="20000"/>
        </a:spcBef>
        <a:buClr>
          <a:srgbClr val="00A6D6"/>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00A6D6"/>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00A6D6"/>
        </a:buClr>
        <a:buFont typeface="Arial"/>
        <a:buChar char="•"/>
        <a:defRPr sz="24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80.pn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25.png"/><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3" Type="http://schemas.openxmlformats.org/officeDocument/2006/relationships/image" Target="../media/image15.jpg"/><Relationship Id="rId7"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25.png"/><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A7863E-6A91-4D38-D29A-D6A2C86ACD47}"/>
              </a:ext>
            </a:extLst>
          </p:cNvPr>
          <p:cNvPicPr>
            <a:picLocks noChangeAspect="1"/>
          </p:cNvPicPr>
          <p:nvPr/>
        </p:nvPicPr>
        <p:blipFill>
          <a:blip r:embed="rId3"/>
          <a:stretch>
            <a:fillRect/>
          </a:stretch>
        </p:blipFill>
        <p:spPr>
          <a:xfrm>
            <a:off x="-1" y="0"/>
            <a:ext cx="4572001" cy="5143502"/>
          </a:xfrm>
          <a:prstGeom prst="rect">
            <a:avLst/>
          </a:prstGeom>
        </p:spPr>
      </p:pic>
      <p:sp>
        <p:nvSpPr>
          <p:cNvPr id="3152" name="Ondertitel 23"/>
          <p:cNvSpPr txBox="1">
            <a:spLocks noGrp="1"/>
          </p:cNvSpPr>
          <p:nvPr>
            <p:ph type="body" sz="quarter" idx="1"/>
          </p:nvPr>
        </p:nvSpPr>
        <p:spPr>
          <a:xfrm>
            <a:off x="216224" y="3532578"/>
            <a:ext cx="2796902" cy="1152293"/>
          </a:xfrm>
          <a:prstGeom prst="rect">
            <a:avLst/>
          </a:prstGeom>
        </p:spPr>
        <p:txBody>
          <a:bodyPr>
            <a:noAutofit/>
          </a:bodyPr>
          <a:lstStyle/>
          <a:p>
            <a:r>
              <a:rPr lang="en-US" sz="1300" u="sng" dirty="0"/>
              <a:t>Name</a:t>
            </a:r>
            <a:r>
              <a:rPr lang="en-US" sz="1300" dirty="0"/>
              <a:t>:</a:t>
            </a:r>
          </a:p>
          <a:p>
            <a:r>
              <a:rPr lang="en-US" sz="1300" dirty="0"/>
              <a:t>Gioele Buriani</a:t>
            </a:r>
          </a:p>
          <a:p>
            <a:r>
              <a:rPr lang="en-US" sz="1300" u="sng" dirty="0"/>
              <a:t>Supervisors</a:t>
            </a:r>
            <a:r>
              <a:rPr lang="en-US" sz="1300" dirty="0"/>
              <a:t>:</a:t>
            </a:r>
          </a:p>
          <a:p>
            <a:r>
              <a:rPr lang="en-US" sz="1300" dirty="0"/>
              <a:t>Dr. </a:t>
            </a:r>
            <a:r>
              <a:rPr lang="en-US" sz="1300" dirty="0" err="1"/>
              <a:t>Cosimo</a:t>
            </a:r>
            <a:r>
              <a:rPr lang="en-US" sz="1300" dirty="0"/>
              <a:t> Della Santina</a:t>
            </a:r>
            <a:endParaRPr sz="1300" dirty="0"/>
          </a:p>
        </p:txBody>
      </p:sp>
      <p:sp>
        <p:nvSpPr>
          <p:cNvPr id="3153" name="Tijdelijke aanduiding voor tekst 18"/>
          <p:cNvSpPr>
            <a:spLocks noGrp="1"/>
          </p:cNvSpPr>
          <p:nvPr>
            <p:ph type="body" idx="22"/>
          </p:nvPr>
        </p:nvSpPr>
        <p:spPr>
          <a:xfrm>
            <a:off x="187540" y="973103"/>
            <a:ext cx="4090546" cy="229857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r>
              <a:rPr lang="it-IT" sz="2800" dirty="0"/>
              <a:t>Learning interpretable reduced-order dynamic models for quadruped robots</a:t>
            </a:r>
            <a:endParaRPr sz="2700" dirty="0"/>
          </a:p>
        </p:txBody>
      </p:sp>
      <p:sp>
        <p:nvSpPr>
          <p:cNvPr id="3154" name="Tijdelijke aanduiding voor tekst 42"/>
          <p:cNvSpPr>
            <a:spLocks noGrp="1"/>
          </p:cNvSpPr>
          <p:nvPr>
            <p:ph type="body" idx="23"/>
          </p:nvPr>
        </p:nvSpPr>
        <p:spPr>
          <a:xfrm>
            <a:off x="523875" y="4670095"/>
            <a:ext cx="1090800" cy="54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25000" lnSpcReduction="20000"/>
          </a:bodyPr>
          <a:lstStyle/>
          <a:p>
            <a:r>
              <a:t> </a:t>
            </a:r>
          </a:p>
        </p:txBody>
      </p:sp>
      <p:pic>
        <p:nvPicPr>
          <p:cNvPr id="7" name="Picture 6" descr="A yellow robot with legs&#10;&#10;Description automatically generated with low confidence">
            <a:extLst>
              <a:ext uri="{FF2B5EF4-FFF2-40B4-BE49-F238E27FC236}">
                <a16:creationId xmlns:a16="http://schemas.microsoft.com/office/drawing/2014/main" id="{3D94A081-E99D-EBF7-D064-16E2F940E302}"/>
              </a:ext>
            </a:extLst>
          </p:cNvPr>
          <p:cNvPicPr>
            <a:picLocks noChangeAspect="1"/>
          </p:cNvPicPr>
          <p:nvPr/>
        </p:nvPicPr>
        <p:blipFill rotWithShape="1">
          <a:blip r:embed="rId4"/>
          <a:srcRect l="77232"/>
          <a:stretch/>
        </p:blipFill>
        <p:spPr>
          <a:xfrm>
            <a:off x="4571998" y="0"/>
            <a:ext cx="4572001" cy="5143502"/>
          </a:xfrm>
          <a:prstGeom prst="rect">
            <a:avLst/>
          </a:prstGeom>
        </p:spPr>
      </p:pic>
      <p:pic>
        <p:nvPicPr>
          <p:cNvPr id="11" name="Picture 10" descr="A picture containing tool, yellow&#10;&#10;Description automatically generated">
            <a:extLst>
              <a:ext uri="{FF2B5EF4-FFF2-40B4-BE49-F238E27FC236}">
                <a16:creationId xmlns:a16="http://schemas.microsoft.com/office/drawing/2014/main" id="{CBD1050A-8E7D-3146-EB44-1D030E21EFE6}"/>
              </a:ext>
            </a:extLst>
          </p:cNvPr>
          <p:cNvPicPr>
            <a:picLocks noChangeAspect="1"/>
          </p:cNvPicPr>
          <p:nvPr/>
        </p:nvPicPr>
        <p:blipFill>
          <a:blip r:embed="rId5"/>
          <a:stretch>
            <a:fillRect/>
          </a:stretch>
        </p:blipFill>
        <p:spPr>
          <a:xfrm>
            <a:off x="1264958" y="0"/>
            <a:ext cx="9797146" cy="514350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Template models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b="1"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cxnSp>
        <p:nvCxnSpPr>
          <p:cNvPr id="5" name="Straight Connector 4">
            <a:extLst>
              <a:ext uri="{FF2B5EF4-FFF2-40B4-BE49-F238E27FC236}">
                <a16:creationId xmlns:a16="http://schemas.microsoft.com/office/drawing/2014/main" id="{F9A0B590-2B46-16FF-7F16-4AA3491259B4}"/>
              </a:ext>
            </a:extLst>
          </p:cNvPr>
          <p:cNvCxnSpPr>
            <a:cxnSpLocks/>
          </p:cNvCxnSpPr>
          <p:nvPr/>
        </p:nvCxnSpPr>
        <p:spPr>
          <a:xfrm>
            <a:off x="4630538" y="1084578"/>
            <a:ext cx="0" cy="3544471"/>
          </a:xfrm>
          <a:prstGeom prst="line">
            <a:avLst/>
          </a:prstGeom>
          <a:ln w="38100">
            <a:solidFill>
              <a:srgbClr val="00A6D6"/>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8" name="TextBox 7">
            <a:extLst>
              <a:ext uri="{FF2B5EF4-FFF2-40B4-BE49-F238E27FC236}">
                <a16:creationId xmlns:a16="http://schemas.microsoft.com/office/drawing/2014/main" id="{61BA7D8D-1FA4-B06E-B19F-D13805B5D455}"/>
              </a:ext>
            </a:extLst>
          </p:cNvPr>
          <p:cNvSpPr txBox="1"/>
          <p:nvPr/>
        </p:nvSpPr>
        <p:spPr>
          <a:xfrm>
            <a:off x="1763106" y="1084578"/>
            <a:ext cx="2629278" cy="3277820"/>
          </a:xfrm>
          <a:prstGeom prst="rect">
            <a:avLst/>
          </a:prstGeom>
          <a:noFill/>
        </p:spPr>
        <p:txBody>
          <a:bodyPr wrap="square" rtlCol="0">
            <a:spAutoFit/>
          </a:bodyPr>
          <a:lstStyle/>
          <a:p>
            <a:r>
              <a:rPr lang="it-IT" b="1" dirty="0">
                <a:solidFill>
                  <a:srgbClr val="00A6D6"/>
                </a:solidFill>
                <a:latin typeface="Arial"/>
                <a:ea typeface="+mj-ea"/>
                <a:cs typeface="Arial"/>
              </a:rPr>
              <a:t>Full order model</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Contains all the information of the system</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Almost impossible to calculate «by hand»</a:t>
            </a:r>
          </a:p>
          <a:p>
            <a:pPr marL="285750" indent="-285750">
              <a:buFont typeface="Arial" panose="020B0604020202020204" pitchFamily="34" charset="0"/>
              <a:buChar char="•"/>
            </a:pPr>
            <a:r>
              <a:rPr lang="it-IT" sz="1500" dirty="0">
                <a:latin typeface="Arial"/>
                <a:ea typeface="+mj-ea"/>
                <a:cs typeface="Arial"/>
              </a:rPr>
              <a:t>Not always provided by the company</a:t>
            </a:r>
          </a:p>
          <a:p>
            <a:pPr marL="285750" indent="-285750">
              <a:buFont typeface="Arial" panose="020B0604020202020204" pitchFamily="34" charset="0"/>
              <a:buChar char="•"/>
            </a:pPr>
            <a:r>
              <a:rPr lang="it-IT" sz="1500" dirty="0">
                <a:latin typeface="Arial"/>
                <a:ea typeface="+mj-ea"/>
                <a:cs typeface="Arial"/>
              </a:rPr>
              <a:t>Very difficult to handle (high dimension)</a:t>
            </a:r>
          </a:p>
        </p:txBody>
      </p:sp>
      <p:sp>
        <p:nvSpPr>
          <p:cNvPr id="11" name="TextBox 10">
            <a:extLst>
              <a:ext uri="{FF2B5EF4-FFF2-40B4-BE49-F238E27FC236}">
                <a16:creationId xmlns:a16="http://schemas.microsoft.com/office/drawing/2014/main" id="{CBB6B43E-7949-EE3D-90B7-1DC29C620B0C}"/>
              </a:ext>
            </a:extLst>
          </p:cNvPr>
          <p:cNvSpPr txBox="1"/>
          <p:nvPr/>
        </p:nvSpPr>
        <p:spPr>
          <a:xfrm>
            <a:off x="4865970" y="1084578"/>
            <a:ext cx="2629278" cy="2354491"/>
          </a:xfrm>
          <a:prstGeom prst="rect">
            <a:avLst/>
          </a:prstGeom>
          <a:noFill/>
        </p:spPr>
        <p:txBody>
          <a:bodyPr wrap="square" rtlCol="0">
            <a:spAutoFit/>
          </a:bodyPr>
          <a:lstStyle/>
          <a:p>
            <a:r>
              <a:rPr lang="it-IT" b="1" dirty="0">
                <a:solidFill>
                  <a:srgbClr val="00A6D6"/>
                </a:solidFill>
                <a:latin typeface="Arial"/>
                <a:ea typeface="+mj-ea"/>
                <a:cs typeface="Arial"/>
              </a:rPr>
              <a:t>Template models</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Very simple to handle</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Ignores minor dynamics of the system that might be relevant</a:t>
            </a:r>
          </a:p>
        </p:txBody>
      </p:sp>
      <p:grpSp>
        <p:nvGrpSpPr>
          <p:cNvPr id="4" name="Group 3">
            <a:extLst>
              <a:ext uri="{FF2B5EF4-FFF2-40B4-BE49-F238E27FC236}">
                <a16:creationId xmlns:a16="http://schemas.microsoft.com/office/drawing/2014/main" id="{AD02D863-4E6C-E708-0E82-AFE941407E95}"/>
              </a:ext>
            </a:extLst>
          </p:cNvPr>
          <p:cNvGrpSpPr/>
          <p:nvPr/>
        </p:nvGrpSpPr>
        <p:grpSpPr>
          <a:xfrm>
            <a:off x="7315255" y="1515615"/>
            <a:ext cx="1554315" cy="1275884"/>
            <a:chOff x="4865969" y="1553679"/>
            <a:chExt cx="4110360" cy="3321968"/>
          </a:xfrm>
        </p:grpSpPr>
        <p:pic>
          <p:nvPicPr>
            <p:cNvPr id="13" name="Picture 12" descr="A picture containing table, table-tennis table, ping pong&#10;&#10;Description automatically generated">
              <a:extLst>
                <a:ext uri="{FF2B5EF4-FFF2-40B4-BE49-F238E27FC236}">
                  <a16:creationId xmlns:a16="http://schemas.microsoft.com/office/drawing/2014/main" id="{73FC5136-5548-7D9B-345A-2224E70B72B4}"/>
                </a:ext>
              </a:extLst>
            </p:cNvPr>
            <p:cNvPicPr>
              <a:picLocks noChangeAspect="1"/>
            </p:cNvPicPr>
            <p:nvPr/>
          </p:nvPicPr>
          <p:blipFill>
            <a:blip r:embed="rId3"/>
            <a:stretch>
              <a:fillRect/>
            </a:stretch>
          </p:blipFill>
          <p:spPr>
            <a:xfrm>
              <a:off x="4865969" y="1553679"/>
              <a:ext cx="4110360" cy="3010157"/>
            </a:xfrm>
            <a:prstGeom prst="rect">
              <a:avLst/>
            </a:prstGeom>
          </p:spPr>
        </p:pic>
        <p:sp>
          <p:nvSpPr>
            <p:cNvPr id="3" name="Title 7">
              <a:extLst>
                <a:ext uri="{FF2B5EF4-FFF2-40B4-BE49-F238E27FC236}">
                  <a16:creationId xmlns:a16="http://schemas.microsoft.com/office/drawing/2014/main" id="{81220FCA-08AE-B01D-087F-4F2E5D286B2B}"/>
                </a:ext>
              </a:extLst>
            </p:cNvPr>
            <p:cNvSpPr txBox="1">
              <a:spLocks/>
            </p:cNvSpPr>
            <p:nvPr/>
          </p:nvSpPr>
          <p:spPr>
            <a:xfrm>
              <a:off x="5841101" y="4563836"/>
              <a:ext cx="2160096" cy="311811"/>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500" dirty="0">
                  <a:solidFill>
                    <a:schemeClr val="tx1"/>
                  </a:solidFill>
                </a:rPr>
                <a:t>Single Rigid Body</a:t>
              </a:r>
            </a:p>
          </p:txBody>
        </p:sp>
      </p:grpSp>
      <p:grpSp>
        <p:nvGrpSpPr>
          <p:cNvPr id="7" name="Group 6">
            <a:extLst>
              <a:ext uri="{FF2B5EF4-FFF2-40B4-BE49-F238E27FC236}">
                <a16:creationId xmlns:a16="http://schemas.microsoft.com/office/drawing/2014/main" id="{FB7DD09B-CB44-A7B4-C361-241009C72B27}"/>
              </a:ext>
            </a:extLst>
          </p:cNvPr>
          <p:cNvGrpSpPr/>
          <p:nvPr/>
        </p:nvGrpSpPr>
        <p:grpSpPr>
          <a:xfrm>
            <a:off x="7380894" y="3457302"/>
            <a:ext cx="1419181" cy="855464"/>
            <a:chOff x="4940798" y="1601039"/>
            <a:chExt cx="4089924" cy="2565791"/>
          </a:xfrm>
        </p:grpSpPr>
        <p:pic>
          <p:nvPicPr>
            <p:cNvPr id="9" name="Picture 8" descr="A picture containing cartoon, skiing, sketch&#10;&#10;Description automatically generated">
              <a:extLst>
                <a:ext uri="{FF2B5EF4-FFF2-40B4-BE49-F238E27FC236}">
                  <a16:creationId xmlns:a16="http://schemas.microsoft.com/office/drawing/2014/main" id="{A7ECEBC1-BD63-B828-B74D-8FC3FE18F0FE}"/>
                </a:ext>
              </a:extLst>
            </p:cNvPr>
            <p:cNvPicPr>
              <a:picLocks noChangeAspect="1"/>
            </p:cNvPicPr>
            <p:nvPr/>
          </p:nvPicPr>
          <p:blipFill>
            <a:blip r:embed="rId4"/>
            <a:stretch>
              <a:fillRect/>
            </a:stretch>
          </p:blipFill>
          <p:spPr>
            <a:xfrm>
              <a:off x="4940798" y="1601039"/>
              <a:ext cx="4089924" cy="2269067"/>
            </a:xfrm>
            <a:prstGeom prst="rect">
              <a:avLst/>
            </a:prstGeom>
          </p:spPr>
        </p:pic>
        <p:sp>
          <p:nvSpPr>
            <p:cNvPr id="10" name="Title 7">
              <a:extLst>
                <a:ext uri="{FF2B5EF4-FFF2-40B4-BE49-F238E27FC236}">
                  <a16:creationId xmlns:a16="http://schemas.microsoft.com/office/drawing/2014/main" id="{591FDA3A-FD41-19A8-BA81-E8EAC4F08E91}"/>
                </a:ext>
              </a:extLst>
            </p:cNvPr>
            <p:cNvSpPr txBox="1">
              <a:spLocks/>
            </p:cNvSpPr>
            <p:nvPr/>
          </p:nvSpPr>
          <p:spPr>
            <a:xfrm>
              <a:off x="5534081" y="3855020"/>
              <a:ext cx="2903355" cy="311810"/>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500" dirty="0">
                  <a:solidFill>
                    <a:schemeClr val="tx1"/>
                  </a:solidFill>
                </a:rPr>
                <a:t>Linear Inverted Pendulum</a:t>
              </a:r>
            </a:p>
          </p:txBody>
        </p:sp>
      </p:grpSp>
      <p:grpSp>
        <p:nvGrpSpPr>
          <p:cNvPr id="19" name="Group 18">
            <a:extLst>
              <a:ext uri="{FF2B5EF4-FFF2-40B4-BE49-F238E27FC236}">
                <a16:creationId xmlns:a16="http://schemas.microsoft.com/office/drawing/2014/main" id="{412D2800-2D04-E553-FBE9-749E8952741A}"/>
              </a:ext>
            </a:extLst>
          </p:cNvPr>
          <p:cNvGrpSpPr/>
          <p:nvPr/>
        </p:nvGrpSpPr>
        <p:grpSpPr>
          <a:xfrm>
            <a:off x="4731038" y="1605417"/>
            <a:ext cx="4200690" cy="2964893"/>
            <a:chOff x="4731038" y="1605417"/>
            <a:chExt cx="4200690" cy="2964893"/>
          </a:xfrm>
        </p:grpSpPr>
        <p:pic>
          <p:nvPicPr>
            <p:cNvPr id="14" name="Picture 13" descr="A picture containing diagram, sketch, line, screenshot&#10;&#10;Description automatically generated">
              <a:extLst>
                <a:ext uri="{FF2B5EF4-FFF2-40B4-BE49-F238E27FC236}">
                  <a16:creationId xmlns:a16="http://schemas.microsoft.com/office/drawing/2014/main" id="{9722AD76-7D34-262A-6CD7-F92295968914}"/>
                </a:ext>
              </a:extLst>
            </p:cNvPr>
            <p:cNvPicPr>
              <a:picLocks noChangeAspect="1"/>
            </p:cNvPicPr>
            <p:nvPr/>
          </p:nvPicPr>
          <p:blipFill>
            <a:blip r:embed="rId5"/>
            <a:stretch>
              <a:fillRect/>
            </a:stretch>
          </p:blipFill>
          <p:spPr>
            <a:xfrm>
              <a:off x="4731038" y="1605417"/>
              <a:ext cx="4200690" cy="2707349"/>
            </a:xfrm>
            <a:prstGeom prst="rect">
              <a:avLst/>
            </a:prstGeom>
          </p:spPr>
        </p:pic>
        <p:sp>
          <p:nvSpPr>
            <p:cNvPr id="15" name="Title 7">
              <a:extLst>
                <a:ext uri="{FF2B5EF4-FFF2-40B4-BE49-F238E27FC236}">
                  <a16:creationId xmlns:a16="http://schemas.microsoft.com/office/drawing/2014/main" id="{DAE19708-976B-15D5-22ED-C7534FB01DEC}"/>
                </a:ext>
              </a:extLst>
            </p:cNvPr>
            <p:cNvSpPr txBox="1">
              <a:spLocks/>
            </p:cNvSpPr>
            <p:nvPr/>
          </p:nvSpPr>
          <p:spPr>
            <a:xfrm>
              <a:off x="5751335" y="4258499"/>
              <a:ext cx="2160096" cy="311811"/>
            </a:xfrm>
            <a:prstGeom prst="rect">
              <a:avLst/>
            </a:prstGeom>
          </p:spPr>
          <p:txBody>
            <a:bodyPr vert="horz" lIns="91440" tIns="45720" rIns="91440" bIns="45720" rtlCol="0" anchor="ctr">
              <a:normAutofit fontScale="85000" lnSpcReduction="10000"/>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200" dirty="0">
                  <a:solidFill>
                    <a:schemeClr val="tx1"/>
                  </a:solidFill>
                </a:rPr>
                <a:t>Spring Loaded Inverted Pendulum</a:t>
              </a:r>
            </a:p>
          </p:txBody>
        </p:sp>
      </p:grpSp>
    </p:spTree>
    <p:extLst>
      <p:ext uri="{BB962C8B-B14F-4D97-AF65-F5344CB8AC3E}">
        <p14:creationId xmlns:p14="http://schemas.microsoft.com/office/powerpoint/2010/main" val="40747832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Template models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b="1"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cxnSp>
        <p:nvCxnSpPr>
          <p:cNvPr id="5" name="Straight Connector 4">
            <a:extLst>
              <a:ext uri="{FF2B5EF4-FFF2-40B4-BE49-F238E27FC236}">
                <a16:creationId xmlns:a16="http://schemas.microsoft.com/office/drawing/2014/main" id="{F9A0B590-2B46-16FF-7F16-4AA3491259B4}"/>
              </a:ext>
            </a:extLst>
          </p:cNvPr>
          <p:cNvCxnSpPr>
            <a:cxnSpLocks/>
          </p:cNvCxnSpPr>
          <p:nvPr/>
        </p:nvCxnSpPr>
        <p:spPr>
          <a:xfrm>
            <a:off x="4630538" y="1084578"/>
            <a:ext cx="0" cy="3544471"/>
          </a:xfrm>
          <a:prstGeom prst="line">
            <a:avLst/>
          </a:prstGeom>
          <a:ln w="38100">
            <a:solidFill>
              <a:srgbClr val="00A6D6"/>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8" name="TextBox 7">
            <a:extLst>
              <a:ext uri="{FF2B5EF4-FFF2-40B4-BE49-F238E27FC236}">
                <a16:creationId xmlns:a16="http://schemas.microsoft.com/office/drawing/2014/main" id="{61BA7D8D-1FA4-B06E-B19F-D13805B5D455}"/>
              </a:ext>
            </a:extLst>
          </p:cNvPr>
          <p:cNvSpPr txBox="1"/>
          <p:nvPr/>
        </p:nvSpPr>
        <p:spPr>
          <a:xfrm>
            <a:off x="1763106" y="1084578"/>
            <a:ext cx="2629278" cy="3277820"/>
          </a:xfrm>
          <a:prstGeom prst="rect">
            <a:avLst/>
          </a:prstGeom>
          <a:noFill/>
        </p:spPr>
        <p:txBody>
          <a:bodyPr wrap="square" rtlCol="0">
            <a:spAutoFit/>
          </a:bodyPr>
          <a:lstStyle/>
          <a:p>
            <a:r>
              <a:rPr lang="it-IT" b="1" dirty="0">
                <a:solidFill>
                  <a:srgbClr val="00A6D6"/>
                </a:solidFill>
                <a:latin typeface="Arial"/>
                <a:ea typeface="+mj-ea"/>
                <a:cs typeface="Arial"/>
              </a:rPr>
              <a:t>Full order model</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Contains all the information of the system</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Almost impossible to calculate «by hand»</a:t>
            </a:r>
          </a:p>
          <a:p>
            <a:pPr marL="285750" indent="-285750">
              <a:buFont typeface="Arial" panose="020B0604020202020204" pitchFamily="34" charset="0"/>
              <a:buChar char="•"/>
            </a:pPr>
            <a:r>
              <a:rPr lang="it-IT" sz="1500" dirty="0">
                <a:latin typeface="Arial"/>
                <a:ea typeface="+mj-ea"/>
                <a:cs typeface="Arial"/>
              </a:rPr>
              <a:t>Not always provided by the company</a:t>
            </a:r>
          </a:p>
          <a:p>
            <a:pPr marL="285750" indent="-285750">
              <a:buFont typeface="Arial" panose="020B0604020202020204" pitchFamily="34" charset="0"/>
              <a:buChar char="•"/>
            </a:pPr>
            <a:r>
              <a:rPr lang="it-IT" sz="1500" dirty="0">
                <a:latin typeface="Arial"/>
                <a:ea typeface="+mj-ea"/>
                <a:cs typeface="Arial"/>
              </a:rPr>
              <a:t>Very difficult to handle (high dimension)</a:t>
            </a:r>
          </a:p>
        </p:txBody>
      </p:sp>
      <p:sp>
        <p:nvSpPr>
          <p:cNvPr id="11" name="TextBox 10">
            <a:extLst>
              <a:ext uri="{FF2B5EF4-FFF2-40B4-BE49-F238E27FC236}">
                <a16:creationId xmlns:a16="http://schemas.microsoft.com/office/drawing/2014/main" id="{CBB6B43E-7949-EE3D-90B7-1DC29C620B0C}"/>
              </a:ext>
            </a:extLst>
          </p:cNvPr>
          <p:cNvSpPr txBox="1"/>
          <p:nvPr/>
        </p:nvSpPr>
        <p:spPr>
          <a:xfrm>
            <a:off x="4865970" y="1084578"/>
            <a:ext cx="2629278" cy="2354491"/>
          </a:xfrm>
          <a:prstGeom prst="rect">
            <a:avLst/>
          </a:prstGeom>
          <a:noFill/>
        </p:spPr>
        <p:txBody>
          <a:bodyPr wrap="square" rtlCol="0">
            <a:spAutoFit/>
          </a:bodyPr>
          <a:lstStyle/>
          <a:p>
            <a:r>
              <a:rPr lang="it-IT" b="1" dirty="0">
                <a:solidFill>
                  <a:srgbClr val="00A6D6"/>
                </a:solidFill>
                <a:latin typeface="Arial"/>
                <a:ea typeface="+mj-ea"/>
                <a:cs typeface="Arial"/>
              </a:rPr>
              <a:t>Template models</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Very simple to handle</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Ignores minor dynamics of the system that might be relevant</a:t>
            </a:r>
          </a:p>
        </p:txBody>
      </p:sp>
      <p:grpSp>
        <p:nvGrpSpPr>
          <p:cNvPr id="4" name="Group 3">
            <a:extLst>
              <a:ext uri="{FF2B5EF4-FFF2-40B4-BE49-F238E27FC236}">
                <a16:creationId xmlns:a16="http://schemas.microsoft.com/office/drawing/2014/main" id="{AD02D863-4E6C-E708-0E82-AFE941407E95}"/>
              </a:ext>
            </a:extLst>
          </p:cNvPr>
          <p:cNvGrpSpPr/>
          <p:nvPr/>
        </p:nvGrpSpPr>
        <p:grpSpPr>
          <a:xfrm>
            <a:off x="7315255" y="1515615"/>
            <a:ext cx="1554315" cy="1275884"/>
            <a:chOff x="4865969" y="1553679"/>
            <a:chExt cx="4110360" cy="3321968"/>
          </a:xfrm>
        </p:grpSpPr>
        <p:pic>
          <p:nvPicPr>
            <p:cNvPr id="13" name="Picture 12" descr="A picture containing table, table-tennis table, ping pong&#10;&#10;Description automatically generated">
              <a:extLst>
                <a:ext uri="{FF2B5EF4-FFF2-40B4-BE49-F238E27FC236}">
                  <a16:creationId xmlns:a16="http://schemas.microsoft.com/office/drawing/2014/main" id="{73FC5136-5548-7D9B-345A-2224E70B72B4}"/>
                </a:ext>
              </a:extLst>
            </p:cNvPr>
            <p:cNvPicPr>
              <a:picLocks noChangeAspect="1"/>
            </p:cNvPicPr>
            <p:nvPr/>
          </p:nvPicPr>
          <p:blipFill>
            <a:blip r:embed="rId3"/>
            <a:stretch>
              <a:fillRect/>
            </a:stretch>
          </p:blipFill>
          <p:spPr>
            <a:xfrm>
              <a:off x="4865969" y="1553679"/>
              <a:ext cx="4110360" cy="3010157"/>
            </a:xfrm>
            <a:prstGeom prst="rect">
              <a:avLst/>
            </a:prstGeom>
          </p:spPr>
        </p:pic>
        <p:sp>
          <p:nvSpPr>
            <p:cNvPr id="3" name="Title 7">
              <a:extLst>
                <a:ext uri="{FF2B5EF4-FFF2-40B4-BE49-F238E27FC236}">
                  <a16:creationId xmlns:a16="http://schemas.microsoft.com/office/drawing/2014/main" id="{81220FCA-08AE-B01D-087F-4F2E5D286B2B}"/>
                </a:ext>
              </a:extLst>
            </p:cNvPr>
            <p:cNvSpPr txBox="1">
              <a:spLocks/>
            </p:cNvSpPr>
            <p:nvPr/>
          </p:nvSpPr>
          <p:spPr>
            <a:xfrm>
              <a:off x="5841101" y="4563836"/>
              <a:ext cx="2160096" cy="311811"/>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500" dirty="0">
                  <a:solidFill>
                    <a:schemeClr val="tx1"/>
                  </a:solidFill>
                </a:rPr>
                <a:t>Single Rigid Body</a:t>
              </a:r>
            </a:p>
          </p:txBody>
        </p:sp>
      </p:grpSp>
      <p:grpSp>
        <p:nvGrpSpPr>
          <p:cNvPr id="7" name="Group 6">
            <a:extLst>
              <a:ext uri="{FF2B5EF4-FFF2-40B4-BE49-F238E27FC236}">
                <a16:creationId xmlns:a16="http://schemas.microsoft.com/office/drawing/2014/main" id="{FB7DD09B-CB44-A7B4-C361-241009C72B27}"/>
              </a:ext>
            </a:extLst>
          </p:cNvPr>
          <p:cNvGrpSpPr/>
          <p:nvPr/>
        </p:nvGrpSpPr>
        <p:grpSpPr>
          <a:xfrm>
            <a:off x="7380894" y="3457302"/>
            <a:ext cx="1419181" cy="855464"/>
            <a:chOff x="4940798" y="1601039"/>
            <a:chExt cx="4089924" cy="2565791"/>
          </a:xfrm>
        </p:grpSpPr>
        <p:pic>
          <p:nvPicPr>
            <p:cNvPr id="9" name="Picture 8" descr="A picture containing cartoon, skiing, sketch&#10;&#10;Description automatically generated">
              <a:extLst>
                <a:ext uri="{FF2B5EF4-FFF2-40B4-BE49-F238E27FC236}">
                  <a16:creationId xmlns:a16="http://schemas.microsoft.com/office/drawing/2014/main" id="{A7ECEBC1-BD63-B828-B74D-8FC3FE18F0FE}"/>
                </a:ext>
              </a:extLst>
            </p:cNvPr>
            <p:cNvPicPr>
              <a:picLocks noChangeAspect="1"/>
            </p:cNvPicPr>
            <p:nvPr/>
          </p:nvPicPr>
          <p:blipFill>
            <a:blip r:embed="rId4"/>
            <a:stretch>
              <a:fillRect/>
            </a:stretch>
          </p:blipFill>
          <p:spPr>
            <a:xfrm>
              <a:off x="4940798" y="1601039"/>
              <a:ext cx="4089924" cy="2269067"/>
            </a:xfrm>
            <a:prstGeom prst="rect">
              <a:avLst/>
            </a:prstGeom>
          </p:spPr>
        </p:pic>
        <p:sp>
          <p:nvSpPr>
            <p:cNvPr id="10" name="Title 7">
              <a:extLst>
                <a:ext uri="{FF2B5EF4-FFF2-40B4-BE49-F238E27FC236}">
                  <a16:creationId xmlns:a16="http://schemas.microsoft.com/office/drawing/2014/main" id="{591FDA3A-FD41-19A8-BA81-E8EAC4F08E91}"/>
                </a:ext>
              </a:extLst>
            </p:cNvPr>
            <p:cNvSpPr txBox="1">
              <a:spLocks/>
            </p:cNvSpPr>
            <p:nvPr/>
          </p:nvSpPr>
          <p:spPr>
            <a:xfrm>
              <a:off x="5534081" y="3855020"/>
              <a:ext cx="2903355" cy="311810"/>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500" dirty="0">
                  <a:solidFill>
                    <a:schemeClr val="tx1"/>
                  </a:solidFill>
                </a:rPr>
                <a:t>Linear Inverted Pendulum</a:t>
              </a:r>
            </a:p>
          </p:txBody>
        </p:sp>
      </p:grpSp>
      <p:grpSp>
        <p:nvGrpSpPr>
          <p:cNvPr id="12" name="Group 11">
            <a:extLst>
              <a:ext uri="{FF2B5EF4-FFF2-40B4-BE49-F238E27FC236}">
                <a16:creationId xmlns:a16="http://schemas.microsoft.com/office/drawing/2014/main" id="{868B2BC3-4A8F-A684-27EB-A118A7F33765}"/>
              </a:ext>
            </a:extLst>
          </p:cNvPr>
          <p:cNvGrpSpPr/>
          <p:nvPr/>
        </p:nvGrpSpPr>
        <p:grpSpPr>
          <a:xfrm>
            <a:off x="5254106" y="3700195"/>
            <a:ext cx="1497758" cy="1027280"/>
            <a:chOff x="4731038" y="1605417"/>
            <a:chExt cx="4200690" cy="2964893"/>
          </a:xfrm>
        </p:grpSpPr>
        <p:pic>
          <p:nvPicPr>
            <p:cNvPr id="14" name="Picture 13" descr="A picture containing diagram, sketch, line, screenshot&#10;&#10;Description automatically generated">
              <a:extLst>
                <a:ext uri="{FF2B5EF4-FFF2-40B4-BE49-F238E27FC236}">
                  <a16:creationId xmlns:a16="http://schemas.microsoft.com/office/drawing/2014/main" id="{9722AD76-7D34-262A-6CD7-F92295968914}"/>
                </a:ext>
              </a:extLst>
            </p:cNvPr>
            <p:cNvPicPr>
              <a:picLocks noChangeAspect="1"/>
            </p:cNvPicPr>
            <p:nvPr/>
          </p:nvPicPr>
          <p:blipFill>
            <a:blip r:embed="rId5"/>
            <a:stretch>
              <a:fillRect/>
            </a:stretch>
          </p:blipFill>
          <p:spPr>
            <a:xfrm>
              <a:off x="4731038" y="1605417"/>
              <a:ext cx="4200690" cy="2707349"/>
            </a:xfrm>
            <a:prstGeom prst="rect">
              <a:avLst/>
            </a:prstGeom>
          </p:spPr>
        </p:pic>
        <p:sp>
          <p:nvSpPr>
            <p:cNvPr id="15" name="Title 7">
              <a:extLst>
                <a:ext uri="{FF2B5EF4-FFF2-40B4-BE49-F238E27FC236}">
                  <a16:creationId xmlns:a16="http://schemas.microsoft.com/office/drawing/2014/main" id="{DAE19708-976B-15D5-22ED-C7534FB01DEC}"/>
                </a:ext>
              </a:extLst>
            </p:cNvPr>
            <p:cNvSpPr txBox="1">
              <a:spLocks/>
            </p:cNvSpPr>
            <p:nvPr/>
          </p:nvSpPr>
          <p:spPr>
            <a:xfrm>
              <a:off x="5751335" y="4258499"/>
              <a:ext cx="2160096" cy="311811"/>
            </a:xfrm>
            <a:prstGeom prst="rect">
              <a:avLst/>
            </a:prstGeom>
          </p:spPr>
          <p:txBody>
            <a:bodyPr vert="horz" lIns="91440" tIns="45720" rIns="91440" bIns="45720" rtlCol="0" anchor="ctr">
              <a:normAutofit fontScale="25000" lnSpcReduction="20000"/>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500" dirty="0">
                  <a:solidFill>
                    <a:schemeClr val="tx1"/>
                  </a:solidFill>
                </a:rPr>
                <a:t>Spring Loaded Inverted Pendulum</a:t>
              </a:r>
            </a:p>
          </p:txBody>
        </p:sp>
      </p:grpSp>
    </p:spTree>
    <p:extLst>
      <p:ext uri="{BB962C8B-B14F-4D97-AF65-F5344CB8AC3E}">
        <p14:creationId xmlns:p14="http://schemas.microsoft.com/office/powerpoint/2010/main" val="36462101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Model learning</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pic>
        <p:nvPicPr>
          <p:cNvPr id="3" name="Picture 2" descr="A picture containing sketch, diagram, drawing, line&#10;&#10;Description automatically generated">
            <a:extLst>
              <a:ext uri="{FF2B5EF4-FFF2-40B4-BE49-F238E27FC236}">
                <a16:creationId xmlns:a16="http://schemas.microsoft.com/office/drawing/2014/main" id="{3D02FEA0-C117-197B-AB60-169F01E51DBD}"/>
              </a:ext>
            </a:extLst>
          </p:cNvPr>
          <p:cNvPicPr>
            <a:picLocks noChangeAspect="1"/>
          </p:cNvPicPr>
          <p:nvPr/>
        </p:nvPicPr>
        <p:blipFill>
          <a:blip r:embed="rId2"/>
          <a:stretch>
            <a:fillRect/>
          </a:stretch>
        </p:blipFill>
        <p:spPr>
          <a:xfrm>
            <a:off x="1708343" y="2143739"/>
            <a:ext cx="2863657" cy="1745040"/>
          </a:xfrm>
          <a:prstGeom prst="rect">
            <a:avLst/>
          </a:prstGeom>
        </p:spPr>
      </p:pic>
      <p:grpSp>
        <p:nvGrpSpPr>
          <p:cNvPr id="9" name="Group 8">
            <a:extLst>
              <a:ext uri="{FF2B5EF4-FFF2-40B4-BE49-F238E27FC236}">
                <a16:creationId xmlns:a16="http://schemas.microsoft.com/office/drawing/2014/main" id="{E39A6074-0CDC-4457-8483-361F41042AF5}"/>
              </a:ext>
            </a:extLst>
          </p:cNvPr>
          <p:cNvGrpSpPr/>
          <p:nvPr/>
        </p:nvGrpSpPr>
        <p:grpSpPr>
          <a:xfrm>
            <a:off x="6035040" y="2143739"/>
            <a:ext cx="2680270" cy="1730644"/>
            <a:chOff x="1600201" y="1144926"/>
            <a:chExt cx="4497983" cy="3437002"/>
          </a:xfrm>
        </p:grpSpPr>
        <p:pic>
          <p:nvPicPr>
            <p:cNvPr id="10" name="Picture 9" descr="A picture containing sketch, line, diagram, drawing&#10;&#10;Description automatically generated">
              <a:extLst>
                <a:ext uri="{FF2B5EF4-FFF2-40B4-BE49-F238E27FC236}">
                  <a16:creationId xmlns:a16="http://schemas.microsoft.com/office/drawing/2014/main" id="{3A939D3B-6D85-711B-5363-471D7BBEF2ED}"/>
                </a:ext>
              </a:extLst>
            </p:cNvPr>
            <p:cNvPicPr>
              <a:picLocks noChangeAspect="1"/>
            </p:cNvPicPr>
            <p:nvPr/>
          </p:nvPicPr>
          <p:blipFill>
            <a:blip r:embed="rId3"/>
            <a:stretch>
              <a:fillRect/>
            </a:stretch>
          </p:blipFill>
          <p:spPr>
            <a:xfrm>
              <a:off x="2041071" y="2773537"/>
              <a:ext cx="3616779" cy="1808391"/>
            </a:xfrm>
            <a:prstGeom prst="rect">
              <a:avLst/>
            </a:prstGeom>
          </p:spPr>
        </p:pic>
        <p:pic>
          <p:nvPicPr>
            <p:cNvPr id="11" name="Picture 10" descr="A picture containing white, circle, sketch, diagram&#10;&#10;Description automatically generated">
              <a:extLst>
                <a:ext uri="{FF2B5EF4-FFF2-40B4-BE49-F238E27FC236}">
                  <a16:creationId xmlns:a16="http://schemas.microsoft.com/office/drawing/2014/main" id="{7577C84C-ECA1-74C7-E426-CB5AA56EDB2F}"/>
                </a:ext>
              </a:extLst>
            </p:cNvPr>
            <p:cNvPicPr>
              <a:picLocks noChangeAspect="1"/>
            </p:cNvPicPr>
            <p:nvPr/>
          </p:nvPicPr>
          <p:blipFill>
            <a:blip r:embed="rId4"/>
            <a:stretch>
              <a:fillRect/>
            </a:stretch>
          </p:blipFill>
          <p:spPr>
            <a:xfrm>
              <a:off x="4572000" y="1144926"/>
              <a:ext cx="1526184" cy="1628612"/>
            </a:xfrm>
            <a:prstGeom prst="rect">
              <a:avLst/>
            </a:prstGeom>
          </p:spPr>
        </p:pic>
        <p:pic>
          <p:nvPicPr>
            <p:cNvPr id="12" name="Picture 11" descr="A picture containing diagram, line, sketch&#10;&#10;Description automatically generated">
              <a:extLst>
                <a:ext uri="{FF2B5EF4-FFF2-40B4-BE49-F238E27FC236}">
                  <a16:creationId xmlns:a16="http://schemas.microsoft.com/office/drawing/2014/main" id="{4F627411-3D17-E18A-0774-82816EDA2D19}"/>
                </a:ext>
              </a:extLst>
            </p:cNvPr>
            <p:cNvPicPr>
              <a:picLocks noChangeAspect="1"/>
            </p:cNvPicPr>
            <p:nvPr/>
          </p:nvPicPr>
          <p:blipFill>
            <a:blip r:embed="rId5"/>
            <a:stretch>
              <a:fillRect/>
            </a:stretch>
          </p:blipFill>
          <p:spPr>
            <a:xfrm>
              <a:off x="1600201" y="1144926"/>
              <a:ext cx="2530750" cy="1628612"/>
            </a:xfrm>
            <a:prstGeom prst="rect">
              <a:avLst/>
            </a:prstGeom>
          </p:spPr>
        </p:pic>
      </p:grpSp>
      <p:cxnSp>
        <p:nvCxnSpPr>
          <p:cNvPr id="13" name="Straight Arrow Connector 12">
            <a:extLst>
              <a:ext uri="{FF2B5EF4-FFF2-40B4-BE49-F238E27FC236}">
                <a16:creationId xmlns:a16="http://schemas.microsoft.com/office/drawing/2014/main" id="{FF39FE0B-E86E-9F24-0739-860334F8EE2C}"/>
              </a:ext>
            </a:extLst>
          </p:cNvPr>
          <p:cNvCxnSpPr>
            <a:cxnSpLocks/>
          </p:cNvCxnSpPr>
          <p:nvPr/>
        </p:nvCxnSpPr>
        <p:spPr>
          <a:xfrm>
            <a:off x="4834707" y="3048826"/>
            <a:ext cx="956673" cy="20945"/>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sp>
        <p:nvSpPr>
          <p:cNvPr id="15" name="Title 7">
            <a:extLst>
              <a:ext uri="{FF2B5EF4-FFF2-40B4-BE49-F238E27FC236}">
                <a16:creationId xmlns:a16="http://schemas.microsoft.com/office/drawing/2014/main" id="{866E8331-9CED-725E-C01A-51C0CF8047B0}"/>
              </a:ext>
            </a:extLst>
          </p:cNvPr>
          <p:cNvSpPr txBox="1">
            <a:spLocks/>
          </p:cNvSpPr>
          <p:nvPr/>
        </p:nvSpPr>
        <p:spPr>
          <a:xfrm>
            <a:off x="2266961" y="3874383"/>
            <a:ext cx="1746420" cy="325717"/>
          </a:xfrm>
          <a:prstGeom prst="rect">
            <a:avLst/>
          </a:prstGeom>
        </p:spPr>
        <p:txBody>
          <a:bodyPr vert="horz" lIns="91440" tIns="45720" rIns="91440" bIns="45720" rtlCol="0" anchor="ctr">
            <a:normAutofit fontScale="92500" lnSpcReduction="10000"/>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800" dirty="0"/>
              <a:t>System</a:t>
            </a:r>
          </a:p>
        </p:txBody>
      </p:sp>
      <p:sp>
        <p:nvSpPr>
          <p:cNvPr id="16" name="Title 7">
            <a:extLst>
              <a:ext uri="{FF2B5EF4-FFF2-40B4-BE49-F238E27FC236}">
                <a16:creationId xmlns:a16="http://schemas.microsoft.com/office/drawing/2014/main" id="{AD6FDA5B-9E6D-8E0F-AE95-C0652CE0D7D1}"/>
              </a:ext>
            </a:extLst>
          </p:cNvPr>
          <p:cNvSpPr txBox="1">
            <a:spLocks/>
          </p:cNvSpPr>
          <p:nvPr/>
        </p:nvSpPr>
        <p:spPr>
          <a:xfrm>
            <a:off x="6376131" y="3891591"/>
            <a:ext cx="2240768" cy="337023"/>
          </a:xfrm>
          <a:prstGeom prst="rect">
            <a:avLst/>
          </a:prstGeom>
        </p:spPr>
        <p:txBody>
          <a:bodyPr vert="horz" lIns="91440" tIns="45720" rIns="91440" bIns="45720" rtlCol="0" anchor="ctr">
            <a:normAutofit fontScale="92500" lnSpcReduction="10000"/>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800" dirty="0"/>
              <a:t>System model</a:t>
            </a:r>
          </a:p>
        </p:txBody>
      </p:sp>
      <p:sp>
        <p:nvSpPr>
          <p:cNvPr id="18" name="Title 7">
            <a:extLst>
              <a:ext uri="{FF2B5EF4-FFF2-40B4-BE49-F238E27FC236}">
                <a16:creationId xmlns:a16="http://schemas.microsoft.com/office/drawing/2014/main" id="{53698700-3D4A-160E-25B6-76487B57EC3C}"/>
              </a:ext>
            </a:extLst>
          </p:cNvPr>
          <p:cNvSpPr txBox="1">
            <a:spLocks/>
          </p:cNvSpPr>
          <p:nvPr/>
        </p:nvSpPr>
        <p:spPr>
          <a:xfrm>
            <a:off x="4419921" y="2017807"/>
            <a:ext cx="1746420" cy="104764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800" dirty="0"/>
              <a:t>Machine</a:t>
            </a:r>
            <a:br>
              <a:rPr lang="it-IT" sz="1800" dirty="0"/>
            </a:br>
            <a:r>
              <a:rPr lang="it-IT" sz="1800" dirty="0"/>
              <a:t>Learning</a:t>
            </a:r>
          </a:p>
        </p:txBody>
      </p:sp>
    </p:spTree>
    <p:extLst>
      <p:ext uri="{BB962C8B-B14F-4D97-AF65-F5344CB8AC3E}">
        <p14:creationId xmlns:p14="http://schemas.microsoft.com/office/powerpoint/2010/main" val="2682002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Classic techniques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p:txBody>
          <a:bodyPr/>
          <a:lstStyle/>
          <a:p>
            <a:r>
              <a:rPr lang="it-IT" dirty="0"/>
              <a:t>Linear Regression</a:t>
            </a:r>
          </a:p>
        </p:txBody>
      </p:sp>
      <p:pic>
        <p:nvPicPr>
          <p:cNvPr id="4" name="Picture 3" descr="A picture containing text, line, plot, diagram&#10;&#10;Description automatically generated">
            <a:extLst>
              <a:ext uri="{FF2B5EF4-FFF2-40B4-BE49-F238E27FC236}">
                <a16:creationId xmlns:a16="http://schemas.microsoft.com/office/drawing/2014/main" id="{BC23C425-1DE8-C6DE-C808-508BBA428E93}"/>
              </a:ext>
            </a:extLst>
          </p:cNvPr>
          <p:cNvPicPr>
            <a:picLocks noChangeAspect="1"/>
          </p:cNvPicPr>
          <p:nvPr/>
        </p:nvPicPr>
        <p:blipFill>
          <a:blip r:embed="rId3"/>
          <a:stretch>
            <a:fillRect/>
          </a:stretch>
        </p:blipFill>
        <p:spPr>
          <a:xfrm>
            <a:off x="5316338" y="1493129"/>
            <a:ext cx="3681454" cy="2596740"/>
          </a:xfrm>
          <a:prstGeom prst="rect">
            <a:avLst/>
          </a:prstGeom>
        </p:spPr>
      </p:pic>
    </p:spTree>
    <p:extLst>
      <p:ext uri="{BB962C8B-B14F-4D97-AF65-F5344CB8AC3E}">
        <p14:creationId xmlns:p14="http://schemas.microsoft.com/office/powerpoint/2010/main" val="4286127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Classic techniques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Linear Regression</a:t>
            </a:r>
          </a:p>
          <a:p>
            <a:r>
              <a:rPr lang="it-IT" dirty="0"/>
              <a:t>Gaussian</a:t>
            </a:r>
            <a:br>
              <a:rPr lang="it-IT" dirty="0"/>
            </a:br>
            <a:r>
              <a:rPr lang="it-IT" dirty="0"/>
              <a:t>Regression</a:t>
            </a:r>
          </a:p>
        </p:txBody>
      </p:sp>
      <p:pic>
        <p:nvPicPr>
          <p:cNvPr id="4" name="Picture 3" descr="A picture containing text, line, diagram, plot&#10;&#10;Description automatically generated">
            <a:extLst>
              <a:ext uri="{FF2B5EF4-FFF2-40B4-BE49-F238E27FC236}">
                <a16:creationId xmlns:a16="http://schemas.microsoft.com/office/drawing/2014/main" id="{468D079D-3EB5-2D41-0C74-07C189D181C8}"/>
              </a:ext>
            </a:extLst>
          </p:cNvPr>
          <p:cNvPicPr>
            <a:picLocks noChangeAspect="1"/>
          </p:cNvPicPr>
          <p:nvPr/>
        </p:nvPicPr>
        <p:blipFill>
          <a:blip r:embed="rId3"/>
          <a:stretch>
            <a:fillRect/>
          </a:stretch>
        </p:blipFill>
        <p:spPr>
          <a:xfrm>
            <a:off x="5379885" y="1707856"/>
            <a:ext cx="3332662" cy="2167285"/>
          </a:xfrm>
          <a:prstGeom prst="rect">
            <a:avLst/>
          </a:prstGeom>
        </p:spPr>
      </p:pic>
    </p:spTree>
    <p:extLst>
      <p:ext uri="{BB962C8B-B14F-4D97-AF65-F5344CB8AC3E}">
        <p14:creationId xmlns:p14="http://schemas.microsoft.com/office/powerpoint/2010/main" val="33368019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Classic techniques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Linear Regression</a:t>
            </a:r>
          </a:p>
          <a:p>
            <a:r>
              <a:rPr lang="it-IT" dirty="0"/>
              <a:t>Gaussian</a:t>
            </a:r>
            <a:br>
              <a:rPr lang="it-IT" dirty="0"/>
            </a:br>
            <a:r>
              <a:rPr lang="it-IT" dirty="0"/>
              <a:t>Regression</a:t>
            </a:r>
          </a:p>
          <a:p>
            <a:r>
              <a:rPr lang="it-IT" dirty="0"/>
              <a:t>Recurrent Neural</a:t>
            </a:r>
            <a:br>
              <a:rPr lang="it-IT" dirty="0"/>
            </a:br>
            <a:r>
              <a:rPr lang="it-IT" dirty="0"/>
              <a:t>Networks</a:t>
            </a:r>
          </a:p>
          <a:p>
            <a:endParaRPr lang="it-IT" dirty="0"/>
          </a:p>
        </p:txBody>
      </p:sp>
      <p:pic>
        <p:nvPicPr>
          <p:cNvPr id="3" name="Picture 2">
            <a:extLst>
              <a:ext uri="{FF2B5EF4-FFF2-40B4-BE49-F238E27FC236}">
                <a16:creationId xmlns:a16="http://schemas.microsoft.com/office/drawing/2014/main" id="{367A3AB6-E581-C97E-FBE9-1EEEFEC368FF}"/>
              </a:ext>
            </a:extLst>
          </p:cNvPr>
          <p:cNvPicPr>
            <a:picLocks noChangeAspect="1"/>
          </p:cNvPicPr>
          <p:nvPr/>
        </p:nvPicPr>
        <p:blipFill>
          <a:blip r:embed="rId3"/>
          <a:srcRect/>
          <a:stretch/>
        </p:blipFill>
        <p:spPr>
          <a:xfrm>
            <a:off x="5379885" y="1212403"/>
            <a:ext cx="3227034" cy="3158191"/>
          </a:xfrm>
          <a:prstGeom prst="rect">
            <a:avLst/>
          </a:prstGeom>
        </p:spPr>
      </p:pic>
    </p:spTree>
    <p:extLst>
      <p:ext uri="{BB962C8B-B14F-4D97-AF65-F5344CB8AC3E}">
        <p14:creationId xmlns:p14="http://schemas.microsoft.com/office/powerpoint/2010/main" val="3886543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Classic techniques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Linear Regression</a:t>
            </a:r>
          </a:p>
          <a:p>
            <a:r>
              <a:rPr lang="it-IT" dirty="0"/>
              <a:t>Gaussian</a:t>
            </a:r>
            <a:br>
              <a:rPr lang="it-IT" dirty="0"/>
            </a:br>
            <a:r>
              <a:rPr lang="it-IT" dirty="0"/>
              <a:t>Regression</a:t>
            </a:r>
          </a:p>
          <a:p>
            <a:r>
              <a:rPr lang="it-IT" dirty="0"/>
              <a:t>Recurrent Neural</a:t>
            </a:r>
            <a:br>
              <a:rPr lang="it-IT" dirty="0"/>
            </a:br>
            <a:r>
              <a:rPr lang="it-IT" dirty="0"/>
              <a:t>Networks</a:t>
            </a:r>
          </a:p>
          <a:p>
            <a:r>
              <a:rPr lang="it-IT" dirty="0"/>
              <a:t>Transformers</a:t>
            </a:r>
          </a:p>
          <a:p>
            <a:endParaRPr lang="it-IT" dirty="0"/>
          </a:p>
        </p:txBody>
      </p:sp>
      <p:pic>
        <p:nvPicPr>
          <p:cNvPr id="4" name="Picture 3">
            <a:extLst>
              <a:ext uri="{FF2B5EF4-FFF2-40B4-BE49-F238E27FC236}">
                <a16:creationId xmlns:a16="http://schemas.microsoft.com/office/drawing/2014/main" id="{1B333AFD-27FD-2BCF-3239-E204E017ECF5}"/>
              </a:ext>
            </a:extLst>
          </p:cNvPr>
          <p:cNvPicPr>
            <a:picLocks noChangeAspect="1"/>
          </p:cNvPicPr>
          <p:nvPr/>
        </p:nvPicPr>
        <p:blipFill>
          <a:blip r:embed="rId3"/>
          <a:srcRect/>
          <a:stretch/>
        </p:blipFill>
        <p:spPr>
          <a:xfrm>
            <a:off x="5192486" y="1048438"/>
            <a:ext cx="3873468" cy="3486122"/>
          </a:xfrm>
          <a:prstGeom prst="rect">
            <a:avLst/>
          </a:prstGeom>
        </p:spPr>
      </p:pic>
    </p:spTree>
    <p:extLst>
      <p:ext uri="{BB962C8B-B14F-4D97-AF65-F5344CB8AC3E}">
        <p14:creationId xmlns:p14="http://schemas.microsoft.com/office/powerpoint/2010/main" val="38381893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Autoencoders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b="1"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p:txBody>
          <a:bodyPr/>
          <a:lstStyle/>
          <a:p>
            <a:pPr marL="0" indent="0">
              <a:buNone/>
            </a:pPr>
            <a:r>
              <a:rPr lang="it-IT" dirty="0"/>
              <a:t>Self-supervised neural networks</a:t>
            </a:r>
          </a:p>
        </p:txBody>
      </p:sp>
      <p:pic>
        <p:nvPicPr>
          <p:cNvPr id="4" name="Picture 3" descr="A picture containing screenshot, graphics, graphic design, colorfulness&#10;&#10;Description automatically generated">
            <a:extLst>
              <a:ext uri="{FF2B5EF4-FFF2-40B4-BE49-F238E27FC236}">
                <a16:creationId xmlns:a16="http://schemas.microsoft.com/office/drawing/2014/main" id="{FF46A470-172F-4803-3E11-908F284A269D}"/>
              </a:ext>
            </a:extLst>
          </p:cNvPr>
          <p:cNvPicPr>
            <a:picLocks noChangeAspect="1"/>
          </p:cNvPicPr>
          <p:nvPr/>
        </p:nvPicPr>
        <p:blipFill>
          <a:blip r:embed="rId2"/>
          <a:stretch>
            <a:fillRect/>
          </a:stretch>
        </p:blipFill>
        <p:spPr>
          <a:xfrm>
            <a:off x="1975756" y="1839953"/>
            <a:ext cx="6509764" cy="2846319"/>
          </a:xfrm>
          <a:prstGeom prst="rect">
            <a:avLst/>
          </a:prstGeom>
        </p:spPr>
      </p:pic>
    </p:spTree>
    <p:extLst>
      <p:ext uri="{BB962C8B-B14F-4D97-AF65-F5344CB8AC3E}">
        <p14:creationId xmlns:p14="http://schemas.microsoft.com/office/powerpoint/2010/main" val="71614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normAutofit/>
          </a:bodyPr>
          <a:lstStyle/>
          <a:p>
            <a:r>
              <a:rPr lang="pt-PT" dirty="0"/>
              <a:t>Lorenz System example</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b="1"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pic>
        <p:nvPicPr>
          <p:cNvPr id="4" name="Content Placeholder 3" descr="A picture containing diagram, drawing, sketch, text&#10;&#10;Description automatically generated">
            <a:extLst>
              <a:ext uri="{FF2B5EF4-FFF2-40B4-BE49-F238E27FC236}">
                <a16:creationId xmlns:a16="http://schemas.microsoft.com/office/drawing/2014/main" id="{03969F90-37A7-8324-F869-5B2ECAF1E645}"/>
              </a:ext>
            </a:extLst>
          </p:cNvPr>
          <p:cNvPicPr>
            <a:picLocks noGrp="1" noChangeAspect="1"/>
          </p:cNvPicPr>
          <p:nvPr>
            <p:ph idx="1"/>
          </p:nvPr>
        </p:nvPicPr>
        <p:blipFill rotWithShape="1">
          <a:blip r:embed="rId2"/>
          <a:srcRect l="12072" t="20733" r="6656" b="21080"/>
          <a:stretch/>
        </p:blipFill>
        <p:spPr>
          <a:xfrm>
            <a:off x="1764147" y="1543050"/>
            <a:ext cx="7270896" cy="2555421"/>
          </a:xfrm>
        </p:spPr>
      </p:pic>
    </p:spTree>
    <p:extLst>
      <p:ext uri="{BB962C8B-B14F-4D97-AF65-F5344CB8AC3E}">
        <p14:creationId xmlns:p14="http://schemas.microsoft.com/office/powerpoint/2010/main" val="2578920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Genetic programming</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b="1" dirty="0">
                <a:solidFill>
                  <a:schemeClr val="bg1"/>
                </a:solidFill>
              </a:rPr>
              <a:t>Symbolic regression</a:t>
            </a:r>
          </a:p>
          <a:p>
            <a:pPr>
              <a:lnSpc>
                <a:spcPct val="200000"/>
              </a:lnSpc>
            </a:pPr>
            <a:r>
              <a:rPr lang="pt-PT" sz="900" dirty="0">
                <a:solidFill>
                  <a:schemeClr val="bg1"/>
                </a:solidFill>
              </a:rPr>
              <a:t>Proposed framework</a:t>
            </a:r>
          </a:p>
        </p:txBody>
      </p:sp>
      <p:pic>
        <p:nvPicPr>
          <p:cNvPr id="4" name="Picture 3" descr="A picture containing text, screenshot, diagram, font&#10;&#10;Description automatically generated">
            <a:extLst>
              <a:ext uri="{FF2B5EF4-FFF2-40B4-BE49-F238E27FC236}">
                <a16:creationId xmlns:a16="http://schemas.microsoft.com/office/drawing/2014/main" id="{C66735DA-6783-3795-8139-0A765DD5B777}"/>
              </a:ext>
            </a:extLst>
          </p:cNvPr>
          <p:cNvPicPr>
            <a:picLocks noChangeAspect="1"/>
          </p:cNvPicPr>
          <p:nvPr/>
        </p:nvPicPr>
        <p:blipFill>
          <a:blip r:embed="rId2"/>
          <a:stretch>
            <a:fillRect/>
          </a:stretch>
        </p:blipFill>
        <p:spPr>
          <a:xfrm>
            <a:off x="4082144" y="1705223"/>
            <a:ext cx="4649713" cy="3064810"/>
          </a:xfrm>
          <a:prstGeom prst="rect">
            <a:avLst/>
          </a:prstGeom>
        </p:spPr>
      </p:pic>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5" y="1200150"/>
            <a:ext cx="6539973" cy="416379"/>
          </a:xfrm>
        </p:spPr>
        <p:txBody>
          <a:bodyPr>
            <a:normAutofit/>
          </a:bodyPr>
          <a:lstStyle/>
          <a:p>
            <a:pPr marL="0" indent="0">
              <a:buNone/>
            </a:pPr>
            <a:r>
              <a:rPr lang="it-IT" sz="2000" dirty="0">
                <a:ea typeface="+mj-ea"/>
              </a:rPr>
              <a:t>Symbolic regression based on </a:t>
            </a:r>
            <a:r>
              <a:rPr lang="it-IT" sz="2000" b="1" dirty="0">
                <a:ea typeface="+mj-ea"/>
              </a:rPr>
              <a:t>evolutionay algorithms</a:t>
            </a:r>
            <a:r>
              <a:rPr lang="it-IT" sz="2000" dirty="0">
                <a:ea typeface="+mj-ea"/>
              </a:rPr>
              <a:t>:</a:t>
            </a:r>
          </a:p>
        </p:txBody>
      </p:sp>
      <p:pic>
        <p:nvPicPr>
          <p:cNvPr id="14" name="Picture 13" descr="A person with a long beard&#10;&#10;Description automatically generated with low confidence">
            <a:extLst>
              <a:ext uri="{FF2B5EF4-FFF2-40B4-BE49-F238E27FC236}">
                <a16:creationId xmlns:a16="http://schemas.microsoft.com/office/drawing/2014/main" id="{79C9EC25-097A-4085-59E4-8877AA580E56}"/>
              </a:ext>
            </a:extLst>
          </p:cNvPr>
          <p:cNvPicPr>
            <a:picLocks noChangeAspect="1"/>
          </p:cNvPicPr>
          <p:nvPr/>
        </p:nvPicPr>
        <p:blipFill>
          <a:blip r:embed="rId3"/>
          <a:stretch>
            <a:fillRect/>
          </a:stretch>
        </p:blipFill>
        <p:spPr>
          <a:xfrm>
            <a:off x="1835848" y="2669036"/>
            <a:ext cx="1575707" cy="2024783"/>
          </a:xfrm>
          <a:prstGeom prst="rect">
            <a:avLst/>
          </a:prstGeom>
        </p:spPr>
      </p:pic>
    </p:spTree>
    <p:extLst>
      <p:ext uri="{BB962C8B-B14F-4D97-AF65-F5344CB8AC3E}">
        <p14:creationId xmlns:p14="http://schemas.microsoft.com/office/powerpoint/2010/main" val="915081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44D0E18-172A-73B7-BA24-D61A7C31AEFC}"/>
              </a:ext>
            </a:extLst>
          </p:cNvPr>
          <p:cNvSpPr>
            <a:spLocks noGrp="1"/>
          </p:cNvSpPr>
          <p:nvPr>
            <p:ph type="title"/>
          </p:nvPr>
        </p:nvSpPr>
        <p:spPr>
          <a:xfrm>
            <a:off x="253846" y="205979"/>
            <a:ext cx="7090513" cy="857250"/>
          </a:xfrm>
        </p:spPr>
        <p:txBody>
          <a:bodyPr/>
          <a:lstStyle/>
          <a:p>
            <a:r>
              <a:rPr lang="it-IT" dirty="0"/>
              <a:t>Learn?</a:t>
            </a:r>
          </a:p>
        </p:txBody>
      </p:sp>
      <p:pic>
        <p:nvPicPr>
          <p:cNvPr id="10" name="Picture 9" descr="A picture containing diagram, line, plot, technical drawing&#10;&#10;Description automatically generated">
            <a:extLst>
              <a:ext uri="{FF2B5EF4-FFF2-40B4-BE49-F238E27FC236}">
                <a16:creationId xmlns:a16="http://schemas.microsoft.com/office/drawing/2014/main" id="{03E68F65-3C7E-4005-72AE-A74B67B97F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097" y="2109435"/>
            <a:ext cx="3500005" cy="1365002"/>
          </a:xfrm>
          <a:prstGeom prst="rect">
            <a:avLst/>
          </a:prstGeom>
        </p:spPr>
      </p:pic>
      <p:sp>
        <p:nvSpPr>
          <p:cNvPr id="3" name="Title 7">
            <a:extLst>
              <a:ext uri="{FF2B5EF4-FFF2-40B4-BE49-F238E27FC236}">
                <a16:creationId xmlns:a16="http://schemas.microsoft.com/office/drawing/2014/main" id="{E5F8C5C4-8C4B-C9E8-FB9B-666D69C6C32B}"/>
              </a:ext>
            </a:extLst>
          </p:cNvPr>
          <p:cNvSpPr txBox="1">
            <a:spLocks/>
          </p:cNvSpPr>
          <p:nvPr/>
        </p:nvSpPr>
        <p:spPr>
          <a:xfrm>
            <a:off x="233471" y="1698935"/>
            <a:ext cx="3631255" cy="325717"/>
          </a:xfrm>
          <a:prstGeom prst="rect">
            <a:avLst/>
          </a:prstGeom>
        </p:spPr>
        <p:txBody>
          <a:bodyPr vert="horz" lIns="91440" tIns="45720" rIns="91440" bIns="45720" rtlCol="0" anchor="ctr">
            <a:normAutofit fontScale="92500" lnSpcReduction="10000"/>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800" dirty="0"/>
              <a:t>2-dimensional continuous system</a:t>
            </a:r>
          </a:p>
        </p:txBody>
      </p:sp>
      <p:grpSp>
        <p:nvGrpSpPr>
          <p:cNvPr id="5" name="Group 4">
            <a:extLst>
              <a:ext uri="{FF2B5EF4-FFF2-40B4-BE49-F238E27FC236}">
                <a16:creationId xmlns:a16="http://schemas.microsoft.com/office/drawing/2014/main" id="{86AD0890-B953-012F-C3A4-C8DE8BBFB6FE}"/>
              </a:ext>
            </a:extLst>
          </p:cNvPr>
          <p:cNvGrpSpPr/>
          <p:nvPr/>
        </p:nvGrpSpPr>
        <p:grpSpPr>
          <a:xfrm>
            <a:off x="4126773" y="1695028"/>
            <a:ext cx="4977319" cy="1733017"/>
            <a:chOff x="4126773" y="1695028"/>
            <a:chExt cx="4977319" cy="1733017"/>
          </a:xfrm>
        </p:grpSpPr>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8D4B4D15-16B8-2F4D-CE19-602159FDEA51}"/>
                    </a:ext>
                  </a:extLst>
                </p:cNvPr>
                <p:cNvSpPr txBox="1"/>
                <p:nvPr/>
              </p:nvSpPr>
              <p:spPr>
                <a:xfrm>
                  <a:off x="4905471" y="2303283"/>
                  <a:ext cx="4198621" cy="1124762"/>
                </a:xfrm>
                <a:prstGeom prst="rect">
                  <a:avLst/>
                </a:prstGeom>
              </p:spPr>
              <p:txBody>
                <a:bodyPr vert="horz" lIns="91440" tIns="45720" rIns="91440" bIns="45720" rtlCol="0">
                  <a:normAutofit fontScale="85000" lnSpcReduction="10000"/>
                </a:bodyPr>
                <a:lstStyle/>
                <a:p>
                  <a:pPr>
                    <a:lnSpc>
                      <a:spcPct val="90000"/>
                    </a:lnSpc>
                    <a:spcAft>
                      <a:spcPts val="600"/>
                    </a:spcAft>
                  </a:pPr>
                  <a14:m>
                    <m:oMathPara xmlns:m="http://schemas.openxmlformats.org/officeDocument/2006/math">
                      <m:oMathParaPr>
                        <m:jc m:val="centerGroup"/>
                      </m:oMathParaPr>
                      <m:oMath xmlns:m="http://schemas.openxmlformats.org/officeDocument/2006/math">
                        <m:sSub>
                          <m:sSubPr>
                            <m:ctrlPr>
                              <a:rPr lang="en-US" b="0" i="1">
                                <a:latin typeface="Cambria Math" panose="02040503050406030204" pitchFamily="18" charset="0"/>
                              </a:rPr>
                            </m:ctrlPr>
                          </m:sSubPr>
                          <m:e>
                            <m:acc>
                              <m:accPr>
                                <m:chr m:val="̈"/>
                                <m:ctrlPr>
                                  <a:rPr lang="en-US" b="0" i="1">
                                    <a:latin typeface="Cambria Math" panose="02040503050406030204" pitchFamily="18" charset="0"/>
                                  </a:rPr>
                                </m:ctrlPr>
                              </m:accPr>
                              <m:e>
                                <m:r>
                                  <a:rPr lang="en-US" b="0" i="1">
                                    <a:latin typeface="Cambria Math" panose="02040503050406030204" pitchFamily="18" charset="0"/>
                                  </a:rPr>
                                  <m:t>𝑠</m:t>
                                </m:r>
                              </m:e>
                            </m:acc>
                          </m:e>
                          <m:sub>
                            <m:r>
                              <a:rPr lang="en-US" b="0" i="1">
                                <a:latin typeface="Cambria Math" panose="02040503050406030204" pitchFamily="18" charset="0"/>
                              </a:rPr>
                              <m:t>1</m:t>
                            </m:r>
                          </m:sub>
                        </m:sSub>
                        <m:r>
                          <a:rPr lang="en-US" b="0" i="1">
                            <a:latin typeface="Cambria Math" panose="02040503050406030204" pitchFamily="18" charset="0"/>
                          </a:rPr>
                          <m:t>=−</m:t>
                        </m:r>
                        <m:f>
                          <m:fPr>
                            <m:ctrlPr>
                              <a:rPr lang="en-US" i="1">
                                <a:latin typeface="Cambria Math" panose="02040503050406030204" pitchFamily="18" charset="0"/>
                              </a:rPr>
                            </m:ctrlPr>
                          </m:fPr>
                          <m:num>
                            <m:d>
                              <m:dPr>
                                <m:ctrlPr>
                                  <a:rPr lang="en-US" b="0" i="1">
                                    <a:latin typeface="Cambria Math" panose="02040503050406030204" pitchFamily="18" charset="0"/>
                                  </a:rPr>
                                </m:ctrlPr>
                              </m:dPr>
                              <m:e>
                                <m:sSub>
                                  <m:sSubPr>
                                    <m:ctrlPr>
                                      <a:rPr lang="en-US" b="0" i="1">
                                        <a:latin typeface="Cambria Math" panose="02040503050406030204" pitchFamily="18" charset="0"/>
                                      </a:rPr>
                                    </m:ctrlPr>
                                  </m:sSubPr>
                                  <m:e>
                                    <m:r>
                                      <a:rPr lang="en-US" b="0" i="1">
                                        <a:latin typeface="Cambria Math" panose="02040503050406030204" pitchFamily="18" charset="0"/>
                                      </a:rPr>
                                      <m:t>𝑘</m:t>
                                    </m:r>
                                  </m:e>
                                  <m:sub>
                                    <m:r>
                                      <a:rPr lang="en-US" b="0" i="1">
                                        <a:latin typeface="Cambria Math" panose="02040503050406030204" pitchFamily="18" charset="0"/>
                                      </a:rPr>
                                      <m:t>1</m:t>
                                    </m:r>
                                  </m:sub>
                                </m:sSub>
                                <m:r>
                                  <a:rPr lang="en-US" b="0" i="1">
                                    <a:latin typeface="Cambria Math" panose="02040503050406030204" pitchFamily="18" charset="0"/>
                                  </a:rPr>
                                  <m:t>+</m:t>
                                </m:r>
                                <m:sSub>
                                  <m:sSubPr>
                                    <m:ctrlPr>
                                      <a:rPr lang="en-US" b="0" i="1">
                                        <a:latin typeface="Cambria Math" panose="02040503050406030204" pitchFamily="18" charset="0"/>
                                      </a:rPr>
                                    </m:ctrlPr>
                                  </m:sSubPr>
                                  <m:e>
                                    <m:r>
                                      <a:rPr lang="en-US" b="0" i="1">
                                        <a:latin typeface="Cambria Math" panose="02040503050406030204" pitchFamily="18" charset="0"/>
                                      </a:rPr>
                                      <m:t>𝑘</m:t>
                                    </m:r>
                                  </m:e>
                                  <m:sub>
                                    <m:r>
                                      <a:rPr lang="en-US" b="0" i="1">
                                        <a:latin typeface="Cambria Math" panose="02040503050406030204" pitchFamily="18" charset="0"/>
                                      </a:rPr>
                                      <m:t>2</m:t>
                                    </m:r>
                                  </m:sub>
                                </m:sSub>
                              </m:e>
                            </m:d>
                          </m:num>
                          <m:den>
                            <m:sSub>
                              <m:sSubPr>
                                <m:ctrlPr>
                                  <a:rPr lang="en-US" i="1">
                                    <a:latin typeface="Cambria Math" panose="02040503050406030204" pitchFamily="18" charset="0"/>
                                  </a:rPr>
                                </m:ctrlPr>
                              </m:sSubPr>
                              <m:e>
                                <m:r>
                                  <a:rPr lang="en-US" b="0" i="1">
                                    <a:latin typeface="Cambria Math" panose="02040503050406030204" pitchFamily="18" charset="0"/>
                                  </a:rPr>
                                  <m:t>𝑚</m:t>
                                </m:r>
                              </m:e>
                              <m:sub>
                                <m:r>
                                  <a:rPr lang="en-US" b="0" i="1">
                                    <a:latin typeface="Cambria Math" panose="02040503050406030204" pitchFamily="18" charset="0"/>
                                  </a:rPr>
                                  <m:t>1</m:t>
                                </m:r>
                              </m:sub>
                            </m:sSub>
                          </m:den>
                        </m:f>
                        <m:sSub>
                          <m:sSubPr>
                            <m:ctrlPr>
                              <a:rPr lang="en-US" i="1">
                                <a:latin typeface="Cambria Math" panose="02040503050406030204" pitchFamily="18" charset="0"/>
                              </a:rPr>
                            </m:ctrlPr>
                          </m:sSubPr>
                          <m:e>
                            <m:r>
                              <a:rPr lang="en-US" b="0" i="1">
                                <a:latin typeface="Cambria Math" panose="02040503050406030204" pitchFamily="18" charset="0"/>
                              </a:rPr>
                              <m:t>𝑠</m:t>
                            </m:r>
                          </m:e>
                          <m:sub>
                            <m:r>
                              <a:rPr lang="en-US" b="0" i="1">
                                <a:latin typeface="Cambria Math" panose="02040503050406030204" pitchFamily="18" charset="0"/>
                              </a:rPr>
                              <m:t>1</m:t>
                            </m:r>
                          </m:sub>
                        </m:sSub>
                        <m:r>
                          <a:rPr lang="en-US" b="0" i="0">
                            <a:latin typeface="Cambria Math" panose="02040503050406030204" pitchFamily="18" charset="0"/>
                          </a:rPr>
                          <m:t>+</m:t>
                        </m:r>
                        <m:f>
                          <m:fPr>
                            <m:ctrlPr>
                              <a:rPr lang="en-US" b="0" i="1">
                                <a:latin typeface="Cambria Math" panose="02040503050406030204" pitchFamily="18" charset="0"/>
                              </a:rPr>
                            </m:ctrlPr>
                          </m:fPr>
                          <m:num>
                            <m:sSub>
                              <m:sSubPr>
                                <m:ctrlPr>
                                  <a:rPr lang="en-US" b="0" i="1">
                                    <a:latin typeface="Cambria Math" panose="02040503050406030204" pitchFamily="18" charset="0"/>
                                  </a:rPr>
                                </m:ctrlPr>
                              </m:sSubPr>
                              <m:e>
                                <m:r>
                                  <a:rPr lang="en-US" b="0" i="1">
                                    <a:latin typeface="Cambria Math" panose="02040503050406030204" pitchFamily="18" charset="0"/>
                                  </a:rPr>
                                  <m:t>𝑘</m:t>
                                </m:r>
                              </m:e>
                              <m:sub>
                                <m:r>
                                  <a:rPr lang="en-US" b="0" i="1">
                                    <a:latin typeface="Cambria Math" panose="02040503050406030204" pitchFamily="18" charset="0"/>
                                  </a:rPr>
                                  <m:t>2</m:t>
                                </m:r>
                              </m:sub>
                            </m:sSub>
                          </m:num>
                          <m:den>
                            <m:sSub>
                              <m:sSubPr>
                                <m:ctrlPr>
                                  <a:rPr lang="en-US" b="0" i="1">
                                    <a:latin typeface="Cambria Math" panose="02040503050406030204" pitchFamily="18" charset="0"/>
                                  </a:rPr>
                                </m:ctrlPr>
                              </m:sSubPr>
                              <m:e>
                                <m:r>
                                  <a:rPr lang="en-US" b="0" i="1">
                                    <a:latin typeface="Cambria Math" panose="02040503050406030204" pitchFamily="18" charset="0"/>
                                  </a:rPr>
                                  <m:t>𝑚</m:t>
                                </m:r>
                              </m:e>
                              <m:sub>
                                <m:r>
                                  <a:rPr lang="en-US" b="0" i="1">
                                    <a:latin typeface="Cambria Math" panose="02040503050406030204" pitchFamily="18" charset="0"/>
                                  </a:rPr>
                                  <m:t>1</m:t>
                                </m:r>
                              </m:sub>
                            </m:sSub>
                          </m:den>
                        </m:f>
                        <m:sSub>
                          <m:sSubPr>
                            <m:ctrlPr>
                              <a:rPr lang="en-US" i="1">
                                <a:latin typeface="Cambria Math" panose="02040503050406030204" pitchFamily="18" charset="0"/>
                              </a:rPr>
                            </m:ctrlPr>
                          </m:sSubPr>
                          <m:e>
                            <m:r>
                              <a:rPr lang="en-US" b="0" i="1">
                                <a:latin typeface="Cambria Math" panose="02040503050406030204" pitchFamily="18" charset="0"/>
                              </a:rPr>
                              <m:t>𝑠</m:t>
                            </m:r>
                          </m:e>
                          <m:sub>
                            <m:r>
                              <a:rPr lang="en-US" b="0" i="1">
                                <a:latin typeface="Cambria Math" panose="02040503050406030204" pitchFamily="18" charset="0"/>
                              </a:rPr>
                              <m:t>2</m:t>
                            </m:r>
                          </m:sub>
                        </m:sSub>
                        <m:r>
                          <a:rPr lang="en-US" b="0" i="1">
                            <a:latin typeface="Cambria Math" panose="02040503050406030204" pitchFamily="18" charset="0"/>
                          </a:rPr>
                          <m:t>−</m:t>
                        </m:r>
                        <m:f>
                          <m:fPr>
                            <m:ctrlPr>
                              <a:rPr lang="en-US" b="0" i="1">
                                <a:latin typeface="Cambria Math" panose="02040503050406030204" pitchFamily="18" charset="0"/>
                              </a:rPr>
                            </m:ctrlPr>
                          </m:fPr>
                          <m:num>
                            <m:sSub>
                              <m:sSubPr>
                                <m:ctrlPr>
                                  <a:rPr lang="en-US" b="0" i="1">
                                    <a:latin typeface="Cambria Math" panose="02040503050406030204" pitchFamily="18" charset="0"/>
                                  </a:rPr>
                                </m:ctrlPr>
                              </m:sSubPr>
                              <m:e>
                                <m:r>
                                  <a:rPr lang="en-US" b="0" i="1">
                                    <a:latin typeface="Cambria Math" panose="02040503050406030204" pitchFamily="18" charset="0"/>
                                  </a:rPr>
                                  <m:t>𝛽</m:t>
                                </m:r>
                              </m:e>
                              <m:sub>
                                <m:r>
                                  <a:rPr lang="en-US" b="0" i="1">
                                    <a:latin typeface="Cambria Math" panose="02040503050406030204" pitchFamily="18" charset="0"/>
                                  </a:rPr>
                                  <m:t>1</m:t>
                                </m:r>
                              </m:sub>
                            </m:sSub>
                          </m:num>
                          <m:den>
                            <m:sSub>
                              <m:sSubPr>
                                <m:ctrlPr>
                                  <a:rPr lang="en-US" b="0" i="1">
                                    <a:latin typeface="Cambria Math" panose="02040503050406030204" pitchFamily="18" charset="0"/>
                                  </a:rPr>
                                </m:ctrlPr>
                              </m:sSubPr>
                              <m:e>
                                <m:r>
                                  <a:rPr lang="en-US" b="0" i="1">
                                    <a:latin typeface="Cambria Math" panose="02040503050406030204" pitchFamily="18" charset="0"/>
                                  </a:rPr>
                                  <m:t>𝑚</m:t>
                                </m:r>
                              </m:e>
                              <m:sub>
                                <m:r>
                                  <a:rPr lang="en-US" b="0" i="1">
                                    <a:latin typeface="Cambria Math" panose="02040503050406030204" pitchFamily="18" charset="0"/>
                                  </a:rPr>
                                  <m:t>1</m:t>
                                </m:r>
                              </m:sub>
                            </m:sSub>
                          </m:den>
                        </m:f>
                        <m:sSub>
                          <m:sSubPr>
                            <m:ctrlPr>
                              <a:rPr lang="en-US" i="1">
                                <a:latin typeface="Cambria Math" panose="02040503050406030204" pitchFamily="18" charset="0"/>
                              </a:rPr>
                            </m:ctrlPr>
                          </m:sSubPr>
                          <m:e>
                            <m:acc>
                              <m:accPr>
                                <m:chr m:val="̇"/>
                                <m:ctrlPr>
                                  <a:rPr lang="en-US" b="0" i="1">
                                    <a:latin typeface="Cambria Math" panose="02040503050406030204" pitchFamily="18" charset="0"/>
                                  </a:rPr>
                                </m:ctrlPr>
                              </m:accPr>
                              <m:e>
                                <m:r>
                                  <a:rPr lang="en-US" b="0" i="1">
                                    <a:latin typeface="Cambria Math" panose="02040503050406030204" pitchFamily="18" charset="0"/>
                                  </a:rPr>
                                  <m:t>𝑠</m:t>
                                </m:r>
                              </m:e>
                            </m:acc>
                          </m:e>
                          <m:sub>
                            <m:r>
                              <a:rPr lang="en-US" b="0" i="1">
                                <a:latin typeface="Cambria Math" panose="02040503050406030204" pitchFamily="18" charset="0"/>
                              </a:rPr>
                              <m:t>1</m:t>
                            </m:r>
                          </m:sub>
                        </m:sSub>
                        <m:r>
                          <a:rPr lang="en-US" b="0" i="1">
                            <a:latin typeface="Cambria Math" panose="02040503050406030204" pitchFamily="18" charset="0"/>
                          </a:rPr>
                          <m:t>+</m:t>
                        </m:r>
                        <m:f>
                          <m:fPr>
                            <m:ctrlPr>
                              <a:rPr lang="en-US" b="0" i="1">
                                <a:latin typeface="Cambria Math" panose="02040503050406030204" pitchFamily="18" charset="0"/>
                              </a:rPr>
                            </m:ctrlPr>
                          </m:fPr>
                          <m:num>
                            <m:r>
                              <a:rPr lang="en-US" b="0" i="1">
                                <a:latin typeface="Cambria Math" panose="02040503050406030204" pitchFamily="18" charset="0"/>
                              </a:rPr>
                              <m:t>𝐹</m:t>
                            </m:r>
                          </m:num>
                          <m:den>
                            <m:sSub>
                              <m:sSubPr>
                                <m:ctrlPr>
                                  <a:rPr lang="en-US" b="0" i="1">
                                    <a:latin typeface="Cambria Math" panose="02040503050406030204" pitchFamily="18" charset="0"/>
                                  </a:rPr>
                                </m:ctrlPr>
                              </m:sSubPr>
                              <m:e>
                                <m:r>
                                  <a:rPr lang="en-US" b="0" i="1">
                                    <a:latin typeface="Cambria Math" panose="02040503050406030204" pitchFamily="18" charset="0"/>
                                  </a:rPr>
                                  <m:t>𝑚</m:t>
                                </m:r>
                              </m:e>
                              <m:sub>
                                <m:r>
                                  <a:rPr lang="en-US" b="0" i="1">
                                    <a:latin typeface="Cambria Math" panose="02040503050406030204" pitchFamily="18" charset="0"/>
                                  </a:rPr>
                                  <m:t>1</m:t>
                                </m:r>
                              </m:sub>
                            </m:sSub>
                          </m:den>
                        </m:f>
                      </m:oMath>
                    </m:oMathPara>
                  </a14:m>
                  <a:endParaRPr lang="en-US" b="0" dirty="0"/>
                </a:p>
                <a:p>
                  <a:pPr>
                    <a:lnSpc>
                      <a:spcPct val="90000"/>
                    </a:lnSpc>
                    <a:spcAft>
                      <a:spcPts val="600"/>
                    </a:spcAft>
                  </a:pPr>
                  <a14:m>
                    <m:oMathPara xmlns:m="http://schemas.openxmlformats.org/officeDocument/2006/math">
                      <m:oMathParaPr>
                        <m:jc m:val="centerGroup"/>
                      </m:oMathParaPr>
                      <m:oMath xmlns:m="http://schemas.openxmlformats.org/officeDocument/2006/math">
                        <m:sSub>
                          <m:sSubPr>
                            <m:ctrlPr>
                              <a:rPr lang="en-US" b="0" i="1">
                                <a:latin typeface="Cambria Math" panose="02040503050406030204" pitchFamily="18" charset="0"/>
                              </a:rPr>
                            </m:ctrlPr>
                          </m:sSubPr>
                          <m:e>
                            <m:acc>
                              <m:accPr>
                                <m:chr m:val="̈"/>
                                <m:ctrlPr>
                                  <a:rPr lang="en-US" b="0" i="1">
                                    <a:latin typeface="Cambria Math" panose="02040503050406030204" pitchFamily="18" charset="0"/>
                                  </a:rPr>
                                </m:ctrlPr>
                              </m:accPr>
                              <m:e>
                                <m:r>
                                  <a:rPr lang="en-US" b="0" i="1">
                                    <a:latin typeface="Cambria Math" panose="02040503050406030204" pitchFamily="18" charset="0"/>
                                  </a:rPr>
                                  <m:t>𝑠</m:t>
                                </m:r>
                              </m:e>
                            </m:acc>
                          </m:e>
                          <m:sub>
                            <m:r>
                              <a:rPr lang="en-US" b="0" i="1">
                                <a:latin typeface="Cambria Math" panose="02040503050406030204" pitchFamily="18" charset="0"/>
                              </a:rPr>
                              <m:t>2</m:t>
                            </m:r>
                          </m:sub>
                        </m:sSub>
                        <m:r>
                          <a:rPr lang="en-US" b="0" i="1">
                            <a:latin typeface="Cambria Math" panose="02040503050406030204" pitchFamily="18" charset="0"/>
                          </a:rPr>
                          <m:t>=</m:t>
                        </m:r>
                        <m:f>
                          <m:fPr>
                            <m:ctrlPr>
                              <a:rPr lang="en-US" b="0" i="1">
                                <a:latin typeface="Cambria Math" panose="02040503050406030204" pitchFamily="18" charset="0"/>
                              </a:rPr>
                            </m:ctrlPr>
                          </m:fPr>
                          <m:num>
                            <m:sSub>
                              <m:sSubPr>
                                <m:ctrlPr>
                                  <a:rPr lang="en-US" b="0" i="1">
                                    <a:latin typeface="Cambria Math" panose="02040503050406030204" pitchFamily="18" charset="0"/>
                                  </a:rPr>
                                </m:ctrlPr>
                              </m:sSubPr>
                              <m:e>
                                <m:r>
                                  <a:rPr lang="en-US" b="0" i="1">
                                    <a:latin typeface="Cambria Math" panose="02040503050406030204" pitchFamily="18" charset="0"/>
                                  </a:rPr>
                                  <m:t>𝑘</m:t>
                                </m:r>
                              </m:e>
                              <m:sub>
                                <m:r>
                                  <a:rPr lang="en-US" b="0" i="1">
                                    <a:latin typeface="Cambria Math" panose="02040503050406030204" pitchFamily="18" charset="0"/>
                                  </a:rPr>
                                  <m:t>2</m:t>
                                </m:r>
                              </m:sub>
                            </m:sSub>
                          </m:num>
                          <m:den>
                            <m:sSub>
                              <m:sSubPr>
                                <m:ctrlPr>
                                  <a:rPr lang="en-US" b="0" i="1">
                                    <a:latin typeface="Cambria Math" panose="02040503050406030204" pitchFamily="18" charset="0"/>
                                  </a:rPr>
                                </m:ctrlPr>
                              </m:sSubPr>
                              <m:e>
                                <m:r>
                                  <a:rPr lang="en-US" b="0" i="1">
                                    <a:latin typeface="Cambria Math" panose="02040503050406030204" pitchFamily="18" charset="0"/>
                                  </a:rPr>
                                  <m:t>𝑚</m:t>
                                </m:r>
                              </m:e>
                              <m:sub>
                                <m:r>
                                  <a:rPr lang="en-US" b="0" i="1">
                                    <a:latin typeface="Cambria Math" panose="02040503050406030204" pitchFamily="18" charset="0"/>
                                  </a:rPr>
                                  <m:t>2</m:t>
                                </m:r>
                              </m:sub>
                            </m:sSub>
                          </m:den>
                        </m:f>
                        <m:sSub>
                          <m:sSubPr>
                            <m:ctrlPr>
                              <a:rPr lang="en-US" i="1">
                                <a:latin typeface="Cambria Math" panose="02040503050406030204" pitchFamily="18" charset="0"/>
                              </a:rPr>
                            </m:ctrlPr>
                          </m:sSubPr>
                          <m:e>
                            <m:r>
                              <a:rPr lang="en-US" b="0" i="1">
                                <a:latin typeface="Cambria Math" panose="02040503050406030204" pitchFamily="18" charset="0"/>
                              </a:rPr>
                              <m:t>𝑠</m:t>
                            </m:r>
                          </m:e>
                          <m:sub>
                            <m:r>
                              <a:rPr lang="en-US" b="0" i="1">
                                <a:latin typeface="Cambria Math" panose="02040503050406030204" pitchFamily="18" charset="0"/>
                              </a:rPr>
                              <m:t>1</m:t>
                            </m:r>
                          </m:sub>
                        </m:sSub>
                        <m:r>
                          <a:rPr lang="en-US" b="0" i="1">
                            <a:latin typeface="Cambria Math" panose="02040503050406030204" pitchFamily="18" charset="0"/>
                          </a:rPr>
                          <m:t>−</m:t>
                        </m:r>
                        <m:f>
                          <m:fPr>
                            <m:ctrlPr>
                              <a:rPr lang="en-US" i="1">
                                <a:latin typeface="Cambria Math" panose="02040503050406030204" pitchFamily="18" charset="0"/>
                              </a:rPr>
                            </m:ctrlPr>
                          </m:fPr>
                          <m:num>
                            <m:d>
                              <m:dPr>
                                <m:ctrlPr>
                                  <a:rPr lang="en-US" b="0" i="1">
                                    <a:latin typeface="Cambria Math" panose="02040503050406030204" pitchFamily="18" charset="0"/>
                                  </a:rPr>
                                </m:ctrlPr>
                              </m:dPr>
                              <m:e>
                                <m:sSub>
                                  <m:sSubPr>
                                    <m:ctrlPr>
                                      <a:rPr lang="en-US" b="0" i="1">
                                        <a:latin typeface="Cambria Math" panose="02040503050406030204" pitchFamily="18" charset="0"/>
                                      </a:rPr>
                                    </m:ctrlPr>
                                  </m:sSubPr>
                                  <m:e>
                                    <m:r>
                                      <a:rPr lang="en-US" b="0" i="1">
                                        <a:latin typeface="Cambria Math" panose="02040503050406030204" pitchFamily="18" charset="0"/>
                                      </a:rPr>
                                      <m:t>𝑘</m:t>
                                    </m:r>
                                  </m:e>
                                  <m:sub>
                                    <m:r>
                                      <a:rPr lang="en-US" b="0" i="1">
                                        <a:latin typeface="Cambria Math" panose="02040503050406030204" pitchFamily="18" charset="0"/>
                                      </a:rPr>
                                      <m:t>2</m:t>
                                    </m:r>
                                  </m:sub>
                                </m:sSub>
                                <m:r>
                                  <a:rPr lang="en-US" b="0" i="1">
                                    <a:latin typeface="Cambria Math" panose="02040503050406030204" pitchFamily="18" charset="0"/>
                                  </a:rPr>
                                  <m:t>+</m:t>
                                </m:r>
                                <m:sSub>
                                  <m:sSubPr>
                                    <m:ctrlPr>
                                      <a:rPr lang="en-US" b="0" i="1">
                                        <a:latin typeface="Cambria Math" panose="02040503050406030204" pitchFamily="18" charset="0"/>
                                      </a:rPr>
                                    </m:ctrlPr>
                                  </m:sSubPr>
                                  <m:e>
                                    <m:r>
                                      <a:rPr lang="en-US" b="0" i="1">
                                        <a:latin typeface="Cambria Math" panose="02040503050406030204" pitchFamily="18" charset="0"/>
                                      </a:rPr>
                                      <m:t>𝑘</m:t>
                                    </m:r>
                                  </m:e>
                                  <m:sub>
                                    <m:r>
                                      <a:rPr lang="en-US" b="0" i="1">
                                        <a:latin typeface="Cambria Math" panose="02040503050406030204" pitchFamily="18" charset="0"/>
                                      </a:rPr>
                                      <m:t>3</m:t>
                                    </m:r>
                                  </m:sub>
                                </m:sSub>
                              </m:e>
                            </m:d>
                          </m:num>
                          <m:den>
                            <m:sSub>
                              <m:sSubPr>
                                <m:ctrlPr>
                                  <a:rPr lang="en-US" i="1">
                                    <a:latin typeface="Cambria Math" panose="02040503050406030204" pitchFamily="18" charset="0"/>
                                  </a:rPr>
                                </m:ctrlPr>
                              </m:sSubPr>
                              <m:e>
                                <m:r>
                                  <a:rPr lang="en-US" b="0" i="1">
                                    <a:latin typeface="Cambria Math" panose="02040503050406030204" pitchFamily="18" charset="0"/>
                                  </a:rPr>
                                  <m:t>𝑚</m:t>
                                </m:r>
                              </m:e>
                              <m:sub>
                                <m:r>
                                  <a:rPr lang="en-US" b="0" i="1">
                                    <a:latin typeface="Cambria Math" panose="02040503050406030204" pitchFamily="18" charset="0"/>
                                  </a:rPr>
                                  <m:t>2</m:t>
                                </m:r>
                              </m:sub>
                            </m:sSub>
                          </m:den>
                        </m:f>
                        <m:sSub>
                          <m:sSubPr>
                            <m:ctrlPr>
                              <a:rPr lang="en-US" i="1">
                                <a:latin typeface="Cambria Math" panose="02040503050406030204" pitchFamily="18" charset="0"/>
                              </a:rPr>
                            </m:ctrlPr>
                          </m:sSubPr>
                          <m:e>
                            <m:r>
                              <a:rPr lang="en-US" b="0" i="1">
                                <a:latin typeface="Cambria Math" panose="02040503050406030204" pitchFamily="18" charset="0"/>
                              </a:rPr>
                              <m:t>𝑠</m:t>
                            </m:r>
                          </m:e>
                          <m:sub>
                            <m:r>
                              <a:rPr lang="en-US" b="0" i="1">
                                <a:latin typeface="Cambria Math" panose="02040503050406030204" pitchFamily="18" charset="0"/>
                              </a:rPr>
                              <m:t>2</m:t>
                            </m:r>
                          </m:sub>
                        </m:sSub>
                        <m:r>
                          <a:rPr lang="en-US" b="0" i="0">
                            <a:latin typeface="Cambria Math" panose="02040503050406030204" pitchFamily="18" charset="0"/>
                          </a:rPr>
                          <m:t>−</m:t>
                        </m:r>
                        <m:f>
                          <m:fPr>
                            <m:ctrlPr>
                              <a:rPr lang="en-US" b="0" i="1">
                                <a:latin typeface="Cambria Math" panose="02040503050406030204" pitchFamily="18" charset="0"/>
                              </a:rPr>
                            </m:ctrlPr>
                          </m:fPr>
                          <m:num>
                            <m:sSub>
                              <m:sSubPr>
                                <m:ctrlPr>
                                  <a:rPr lang="en-US" b="0" i="1">
                                    <a:latin typeface="Cambria Math" panose="02040503050406030204" pitchFamily="18" charset="0"/>
                                  </a:rPr>
                                </m:ctrlPr>
                              </m:sSubPr>
                              <m:e>
                                <m:r>
                                  <a:rPr lang="en-US" b="0" i="1">
                                    <a:latin typeface="Cambria Math" panose="02040503050406030204" pitchFamily="18" charset="0"/>
                                  </a:rPr>
                                  <m:t>𝛽</m:t>
                                </m:r>
                              </m:e>
                              <m:sub>
                                <m:r>
                                  <a:rPr lang="en-US" b="0" i="1">
                                    <a:latin typeface="Cambria Math" panose="02040503050406030204" pitchFamily="18" charset="0"/>
                                  </a:rPr>
                                  <m:t>2</m:t>
                                </m:r>
                              </m:sub>
                            </m:sSub>
                          </m:num>
                          <m:den>
                            <m:sSub>
                              <m:sSubPr>
                                <m:ctrlPr>
                                  <a:rPr lang="en-US" b="0" i="1">
                                    <a:latin typeface="Cambria Math" panose="02040503050406030204" pitchFamily="18" charset="0"/>
                                  </a:rPr>
                                </m:ctrlPr>
                              </m:sSubPr>
                              <m:e>
                                <m:r>
                                  <a:rPr lang="en-US" b="0" i="1">
                                    <a:latin typeface="Cambria Math" panose="02040503050406030204" pitchFamily="18" charset="0"/>
                                  </a:rPr>
                                  <m:t>𝑚</m:t>
                                </m:r>
                              </m:e>
                              <m:sub>
                                <m:r>
                                  <a:rPr lang="en-US" b="0" i="1">
                                    <a:latin typeface="Cambria Math" panose="02040503050406030204" pitchFamily="18" charset="0"/>
                                  </a:rPr>
                                  <m:t>2</m:t>
                                </m:r>
                              </m:sub>
                            </m:sSub>
                          </m:den>
                        </m:f>
                        <m:sSub>
                          <m:sSubPr>
                            <m:ctrlPr>
                              <a:rPr lang="en-US" i="1">
                                <a:latin typeface="Cambria Math" panose="02040503050406030204" pitchFamily="18" charset="0"/>
                              </a:rPr>
                            </m:ctrlPr>
                          </m:sSubPr>
                          <m:e>
                            <m:acc>
                              <m:accPr>
                                <m:chr m:val="̇"/>
                                <m:ctrlPr>
                                  <a:rPr lang="en-US" b="0" i="1">
                                    <a:latin typeface="Cambria Math" panose="02040503050406030204" pitchFamily="18" charset="0"/>
                                  </a:rPr>
                                </m:ctrlPr>
                              </m:accPr>
                              <m:e>
                                <m:r>
                                  <a:rPr lang="en-US" b="0" i="1">
                                    <a:latin typeface="Cambria Math" panose="02040503050406030204" pitchFamily="18" charset="0"/>
                                  </a:rPr>
                                  <m:t>𝑠</m:t>
                                </m:r>
                              </m:e>
                            </m:acc>
                          </m:e>
                          <m:sub>
                            <m:r>
                              <a:rPr lang="en-US" b="0" i="1">
                                <a:latin typeface="Cambria Math" panose="02040503050406030204" pitchFamily="18" charset="0"/>
                              </a:rPr>
                              <m:t>2</m:t>
                            </m:r>
                          </m:sub>
                        </m:sSub>
                      </m:oMath>
                    </m:oMathPara>
                  </a14:m>
                  <a:endParaRPr lang="en-US" dirty="0"/>
                </a:p>
              </p:txBody>
            </p:sp>
          </mc:Choice>
          <mc:Fallback xmlns="">
            <p:sp>
              <p:nvSpPr>
                <p:cNvPr id="11" name="TextBox 10">
                  <a:extLst>
                    <a:ext uri="{FF2B5EF4-FFF2-40B4-BE49-F238E27FC236}">
                      <a16:creationId xmlns:a16="http://schemas.microsoft.com/office/drawing/2014/main" id="{8D4B4D15-16B8-2F4D-CE19-602159FDEA51}"/>
                    </a:ext>
                  </a:extLst>
                </p:cNvPr>
                <p:cNvSpPr txBox="1">
                  <a:spLocks noRot="1" noChangeAspect="1" noMove="1" noResize="1" noEditPoints="1" noAdjustHandles="1" noChangeArrowheads="1" noChangeShapeType="1" noTextEdit="1"/>
                </p:cNvSpPr>
                <p:nvPr/>
              </p:nvSpPr>
              <p:spPr>
                <a:xfrm>
                  <a:off x="4905471" y="2303283"/>
                  <a:ext cx="4198621" cy="1124762"/>
                </a:xfrm>
                <a:prstGeom prst="rect">
                  <a:avLst/>
                </a:prstGeom>
                <a:blipFill>
                  <a:blip r:embed="rId4"/>
                  <a:stretch>
                    <a:fillRect/>
                  </a:stretch>
                </a:blipFill>
              </p:spPr>
              <p:txBody>
                <a:bodyPr/>
                <a:lstStyle/>
                <a:p>
                  <a:r>
                    <a:rPr lang="it-IT">
                      <a:noFill/>
                    </a:rPr>
                    <a:t> </a:t>
                  </a:r>
                </a:p>
              </p:txBody>
            </p:sp>
          </mc:Fallback>
        </mc:AlternateContent>
        <p:cxnSp>
          <p:nvCxnSpPr>
            <p:cNvPr id="13" name="Straight Arrow Connector 12">
              <a:extLst>
                <a:ext uri="{FF2B5EF4-FFF2-40B4-BE49-F238E27FC236}">
                  <a16:creationId xmlns:a16="http://schemas.microsoft.com/office/drawing/2014/main" id="{75BE7B3A-6073-9E47-A867-77D9F27066A6}"/>
                </a:ext>
              </a:extLst>
            </p:cNvPr>
            <p:cNvCxnSpPr/>
            <p:nvPr/>
          </p:nvCxnSpPr>
          <p:spPr>
            <a:xfrm>
              <a:off x="4126773" y="2865664"/>
              <a:ext cx="824593" cy="0"/>
            </a:xfrm>
            <a:prstGeom prst="straightConnector1">
              <a:avLst/>
            </a:prstGeom>
            <a:ln w="63500">
              <a:solidFill>
                <a:srgbClr val="00A6D6"/>
              </a:solidFill>
              <a:tailEnd type="triangle"/>
            </a:ln>
          </p:spPr>
          <p:style>
            <a:lnRef idx="3">
              <a:schemeClr val="accent1"/>
            </a:lnRef>
            <a:fillRef idx="0">
              <a:schemeClr val="accent1"/>
            </a:fillRef>
            <a:effectRef idx="2">
              <a:schemeClr val="accent1"/>
            </a:effectRef>
            <a:fontRef idx="minor">
              <a:schemeClr val="tx1"/>
            </a:fontRef>
          </p:style>
        </p:cxnSp>
        <p:sp>
          <p:nvSpPr>
            <p:cNvPr id="4" name="Title 7">
              <a:extLst>
                <a:ext uri="{FF2B5EF4-FFF2-40B4-BE49-F238E27FC236}">
                  <a16:creationId xmlns:a16="http://schemas.microsoft.com/office/drawing/2014/main" id="{AF0C329A-08F8-6066-59ED-EBC6CA92FE00}"/>
                </a:ext>
              </a:extLst>
            </p:cNvPr>
            <p:cNvSpPr txBox="1">
              <a:spLocks/>
            </p:cNvSpPr>
            <p:nvPr/>
          </p:nvSpPr>
          <p:spPr>
            <a:xfrm>
              <a:off x="5189153" y="1695028"/>
              <a:ext cx="3631255" cy="325717"/>
            </a:xfrm>
            <a:prstGeom prst="rect">
              <a:avLst/>
            </a:prstGeom>
          </p:spPr>
          <p:txBody>
            <a:bodyPr vert="horz" lIns="91440" tIns="45720" rIns="91440" bIns="45720" rtlCol="0" anchor="ctr">
              <a:normAutofit fontScale="92500" lnSpcReduction="10000"/>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800" dirty="0"/>
                <a:t>Classic mechanical modelling</a:t>
              </a:r>
            </a:p>
          </p:txBody>
        </p:sp>
      </p:grpSp>
    </p:spTree>
    <p:extLst>
      <p:ext uri="{BB962C8B-B14F-4D97-AF65-F5344CB8AC3E}">
        <p14:creationId xmlns:p14="http://schemas.microsoft.com/office/powerpoint/2010/main" val="120332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Symbolic regression</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b="1"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649815" cy="3486122"/>
          </a:xfrm>
        </p:spPr>
        <p:txBody>
          <a:bodyPr/>
          <a:lstStyle/>
          <a:p>
            <a:pPr algn="l">
              <a:buFont typeface="+mj-lt"/>
              <a:buAutoNum type="arabicPeriod"/>
            </a:pPr>
            <a:r>
              <a:rPr lang="en-US" sz="2000" b="0" i="0" dirty="0">
                <a:solidFill>
                  <a:srgbClr val="374151"/>
                </a:solidFill>
                <a:effectLst/>
                <a:latin typeface="Söhne"/>
              </a:rPr>
              <a:t>Initialize population of expressions.</a:t>
            </a:r>
          </a:p>
          <a:p>
            <a:pPr algn="l">
              <a:buFont typeface="+mj-lt"/>
              <a:buAutoNum type="arabicPeriod"/>
            </a:pPr>
            <a:r>
              <a:rPr lang="en-US" sz="2000" b="0" i="0" dirty="0">
                <a:solidFill>
                  <a:srgbClr val="374151"/>
                </a:solidFill>
                <a:effectLst/>
                <a:latin typeface="Söhne"/>
              </a:rPr>
              <a:t>Evaluate fitness of expressions.</a:t>
            </a:r>
          </a:p>
          <a:p>
            <a:pPr algn="l">
              <a:buFont typeface="+mj-lt"/>
              <a:buAutoNum type="arabicPeriod"/>
            </a:pPr>
            <a:r>
              <a:rPr lang="en-US" sz="2000" b="0" i="0" dirty="0">
                <a:solidFill>
                  <a:srgbClr val="374151"/>
                </a:solidFill>
                <a:effectLst/>
                <a:latin typeface="Söhne"/>
              </a:rPr>
              <a:t>Select fit individuals for reproduction.</a:t>
            </a:r>
          </a:p>
          <a:p>
            <a:pPr algn="l">
              <a:buFont typeface="+mj-lt"/>
              <a:buAutoNum type="arabicPeriod"/>
            </a:pPr>
            <a:r>
              <a:rPr lang="en-US" sz="2000" b="0" i="0" dirty="0">
                <a:solidFill>
                  <a:srgbClr val="374151"/>
                </a:solidFill>
                <a:effectLst/>
                <a:latin typeface="Söhne"/>
              </a:rPr>
              <a:t>Apply mutation and crossover.</a:t>
            </a:r>
          </a:p>
          <a:p>
            <a:pPr algn="l">
              <a:buFont typeface="+mj-lt"/>
              <a:buAutoNum type="arabicPeriod"/>
            </a:pPr>
            <a:r>
              <a:rPr lang="en-US" sz="2000" b="0" i="0" dirty="0">
                <a:solidFill>
                  <a:srgbClr val="374151"/>
                </a:solidFill>
                <a:effectLst/>
                <a:latin typeface="Söhne"/>
              </a:rPr>
              <a:t>Evaluate fitness of offspring.</a:t>
            </a:r>
          </a:p>
          <a:p>
            <a:pPr algn="l">
              <a:buFont typeface="+mj-lt"/>
              <a:buAutoNum type="arabicPeriod"/>
            </a:pPr>
            <a:r>
              <a:rPr lang="en-US" sz="2000" b="0" i="0" dirty="0">
                <a:solidFill>
                  <a:srgbClr val="374151"/>
                </a:solidFill>
                <a:effectLst/>
                <a:latin typeface="Söhne"/>
              </a:rPr>
              <a:t>Repeat for multiple generations.</a:t>
            </a:r>
          </a:p>
          <a:p>
            <a:endParaRPr lang="it-IT" dirty="0"/>
          </a:p>
        </p:txBody>
      </p:sp>
      <p:pic>
        <p:nvPicPr>
          <p:cNvPr id="4" name="Picture 3" descr="A picture containing white, circle, sketch, diagram&#10;&#10;Description automatically generated">
            <a:extLst>
              <a:ext uri="{FF2B5EF4-FFF2-40B4-BE49-F238E27FC236}">
                <a16:creationId xmlns:a16="http://schemas.microsoft.com/office/drawing/2014/main" id="{3AD508AE-62A8-BDCF-6ECD-2C22F767380E}"/>
              </a:ext>
            </a:extLst>
          </p:cNvPr>
          <p:cNvPicPr>
            <a:picLocks noChangeAspect="1"/>
          </p:cNvPicPr>
          <p:nvPr/>
        </p:nvPicPr>
        <p:blipFill>
          <a:blip r:embed="rId3"/>
          <a:stretch>
            <a:fillRect/>
          </a:stretch>
        </p:blipFill>
        <p:spPr>
          <a:xfrm>
            <a:off x="5600320" y="1148436"/>
            <a:ext cx="3079450" cy="3286125"/>
          </a:xfrm>
          <a:prstGeom prst="rect">
            <a:avLst/>
          </a:prstGeom>
        </p:spPr>
      </p:pic>
    </p:spTree>
    <p:extLst>
      <p:ext uri="{BB962C8B-B14F-4D97-AF65-F5344CB8AC3E}">
        <p14:creationId xmlns:p14="http://schemas.microsoft.com/office/powerpoint/2010/main" val="227255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fade">
                                      <p:cBhvr>
                                        <p:cTn id="27" dur="500"/>
                                        <p:tgtEl>
                                          <p:spTgt spid="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txEl>
                                              <p:pRg st="5" end="5"/>
                                            </p:txEl>
                                          </p:spTgt>
                                        </p:tgtEl>
                                        <p:attrNameLst>
                                          <p:attrName>style.visibility</p:attrName>
                                        </p:attrNameLst>
                                      </p:cBhvr>
                                      <p:to>
                                        <p:strVal val="visible"/>
                                      </p:to>
                                    </p:set>
                                    <p:animEffect transition="in" filter="fade">
                                      <p:cBhvr>
                                        <p:cTn id="32"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p:txBody>
          <a:bodyPr/>
          <a:lstStyle/>
          <a:p>
            <a:r>
              <a:rPr lang="pt-PT" dirty="0"/>
              <a:t>Proposed framework</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b="1" dirty="0">
                <a:solidFill>
                  <a:schemeClr val="bg1"/>
                </a:solidFill>
              </a:rPr>
              <a:t>Proposed framework</a:t>
            </a:r>
          </a:p>
        </p:txBody>
      </p:sp>
      <p:pic>
        <p:nvPicPr>
          <p:cNvPr id="9" name="Picture 8" descr="A picture containing tool, yellow&#10;&#10;Description automatically generated">
            <a:extLst>
              <a:ext uri="{FF2B5EF4-FFF2-40B4-BE49-F238E27FC236}">
                <a16:creationId xmlns:a16="http://schemas.microsoft.com/office/drawing/2014/main" id="{C4B658A6-3085-CB46-CD56-C375D0D9746E}"/>
              </a:ext>
            </a:extLst>
          </p:cNvPr>
          <p:cNvPicPr>
            <a:picLocks noChangeAspect="1"/>
          </p:cNvPicPr>
          <p:nvPr/>
        </p:nvPicPr>
        <p:blipFill>
          <a:blip r:embed="rId2"/>
          <a:stretch>
            <a:fillRect/>
          </a:stretch>
        </p:blipFill>
        <p:spPr>
          <a:xfrm>
            <a:off x="3605731" y="1063229"/>
            <a:ext cx="3421214" cy="3421214"/>
          </a:xfrm>
          <a:prstGeom prst="rect">
            <a:avLst/>
          </a:prstGeom>
        </p:spPr>
      </p:pic>
      <p:sp>
        <p:nvSpPr>
          <p:cNvPr id="17" name="TextBox 16">
            <a:extLst>
              <a:ext uri="{FF2B5EF4-FFF2-40B4-BE49-F238E27FC236}">
                <a16:creationId xmlns:a16="http://schemas.microsoft.com/office/drawing/2014/main" id="{C47A667B-A775-0364-7796-9E61C34682CE}"/>
              </a:ext>
            </a:extLst>
          </p:cNvPr>
          <p:cNvSpPr txBox="1"/>
          <p:nvPr/>
        </p:nvSpPr>
        <p:spPr>
          <a:xfrm>
            <a:off x="4351971" y="4486693"/>
            <a:ext cx="1928733" cy="369332"/>
          </a:xfrm>
          <a:prstGeom prst="rect">
            <a:avLst/>
          </a:prstGeom>
          <a:noFill/>
        </p:spPr>
        <p:txBody>
          <a:bodyPr wrap="none" rtlCol="0">
            <a:spAutoFit/>
          </a:bodyPr>
          <a:lstStyle/>
          <a:p>
            <a:r>
              <a:rPr lang="it-IT" dirty="0"/>
              <a:t>Quadruped robot</a:t>
            </a:r>
          </a:p>
        </p:txBody>
      </p:sp>
    </p:spTree>
    <p:extLst>
      <p:ext uri="{BB962C8B-B14F-4D97-AF65-F5344CB8AC3E}">
        <p14:creationId xmlns:p14="http://schemas.microsoft.com/office/powerpoint/2010/main" val="2045344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p:txBody>
          <a:bodyPr/>
          <a:lstStyle/>
          <a:p>
            <a:r>
              <a:rPr lang="pt-PT" dirty="0"/>
              <a:t>Proposed framework</a:t>
            </a:r>
          </a:p>
        </p:txBody>
      </p:sp>
      <p:sp>
        <p:nvSpPr>
          <p:cNvPr id="4" name="Content Placeholder 3">
            <a:extLst>
              <a:ext uri="{FF2B5EF4-FFF2-40B4-BE49-F238E27FC236}">
                <a16:creationId xmlns:a16="http://schemas.microsoft.com/office/drawing/2014/main" id="{6A98741D-99FC-0966-6D36-9D8620133102}"/>
              </a:ext>
            </a:extLst>
          </p:cNvPr>
          <p:cNvSpPr>
            <a:spLocks noGrp="1"/>
          </p:cNvSpPr>
          <p:nvPr>
            <p:ph idx="1"/>
          </p:nvPr>
        </p:nvSpPr>
        <p:spPr>
          <a:xfrm>
            <a:off x="1763106" y="1015592"/>
            <a:ext cx="7106464" cy="351064"/>
          </a:xfrm>
        </p:spPr>
        <p:txBody>
          <a:bodyPr/>
          <a:lstStyle/>
          <a:p>
            <a:pPr marL="0" indent="0">
              <a:buNone/>
            </a:pPr>
            <a:r>
              <a:rPr lang="en-GB" sz="1400" dirty="0">
                <a:latin typeface="Tahoma" panose="020B0604030504040204" pitchFamily="34" charset="0"/>
              </a:rPr>
              <a:t>“</a:t>
            </a:r>
            <a:r>
              <a:rPr lang="en-GB" sz="1400" b="1" i="0" dirty="0">
                <a:solidFill>
                  <a:schemeClr val="bg1"/>
                </a:solidFill>
                <a:effectLst/>
                <a:latin typeface="Tahoma" panose="020B0604030504040204" pitchFamily="34" charset="0"/>
              </a:rPr>
              <a:t>Learning</a:t>
            </a:r>
            <a:r>
              <a:rPr lang="en-GB" sz="1400" i="0" dirty="0">
                <a:solidFill>
                  <a:schemeClr val="bg1"/>
                </a:solidFill>
                <a:effectLst/>
                <a:latin typeface="Tahoma" panose="020B0604030504040204" pitchFamily="34" charset="0"/>
              </a:rPr>
              <a:t> </a:t>
            </a:r>
            <a:r>
              <a:rPr lang="en-GB" sz="1400" b="1" i="0" dirty="0">
                <a:solidFill>
                  <a:schemeClr val="bg1"/>
                </a:solidFill>
                <a:effectLst/>
                <a:latin typeface="Tahoma" panose="020B0604030504040204" pitchFamily="34" charset="0"/>
              </a:rPr>
              <a:t>interpretable</a:t>
            </a:r>
            <a:r>
              <a:rPr lang="en-GB" sz="1400" i="0" dirty="0">
                <a:solidFill>
                  <a:schemeClr val="bg1"/>
                </a:solidFill>
                <a:effectLst/>
                <a:latin typeface="Tahoma" panose="020B0604030504040204" pitchFamily="34" charset="0"/>
              </a:rPr>
              <a:t> </a:t>
            </a:r>
            <a:r>
              <a:rPr lang="en-GB" sz="1400" b="1" i="0" dirty="0">
                <a:solidFill>
                  <a:schemeClr val="bg1"/>
                </a:solidFill>
                <a:effectLst/>
                <a:latin typeface="Tahoma" panose="020B0604030504040204" pitchFamily="34" charset="0"/>
              </a:rPr>
              <a:t>reduced-order</a:t>
            </a:r>
            <a:r>
              <a:rPr lang="en-GB" sz="1400" i="0" dirty="0">
                <a:effectLst/>
                <a:latin typeface="Tahoma" panose="020B0604030504040204" pitchFamily="34" charset="0"/>
              </a:rPr>
              <a:t> </a:t>
            </a:r>
            <a:r>
              <a:rPr lang="en-GB" sz="1400" i="0" dirty="0">
                <a:solidFill>
                  <a:schemeClr val="bg1"/>
                </a:solidFill>
                <a:effectLst/>
                <a:latin typeface="Tahoma" panose="020B0604030504040204" pitchFamily="34" charset="0"/>
              </a:rPr>
              <a:t>dynamic models for </a:t>
            </a:r>
            <a:r>
              <a:rPr lang="en-GB" sz="1400" b="1" i="0" dirty="0">
                <a:solidFill>
                  <a:srgbClr val="00B050"/>
                </a:solidFill>
                <a:effectLst/>
                <a:latin typeface="Tahoma" panose="020B0604030504040204" pitchFamily="34" charset="0"/>
              </a:rPr>
              <a:t>quadruped robots</a:t>
            </a:r>
            <a:r>
              <a:rPr lang="en-GB" sz="1400" dirty="0">
                <a:latin typeface="Tahoma" panose="020B0604030504040204" pitchFamily="34" charset="0"/>
              </a:rPr>
              <a:t>”</a:t>
            </a:r>
          </a:p>
          <a:p>
            <a:endParaRPr lang="it-IT" dirty="0"/>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b="1" dirty="0">
                <a:solidFill>
                  <a:schemeClr val="bg1"/>
                </a:solidFill>
              </a:rPr>
              <a:t>Proposed framework</a:t>
            </a:r>
          </a:p>
        </p:txBody>
      </p:sp>
      <p:pic>
        <p:nvPicPr>
          <p:cNvPr id="9" name="Picture 8" descr="A picture containing tool, yellow&#10;&#10;Description automatically generated">
            <a:extLst>
              <a:ext uri="{FF2B5EF4-FFF2-40B4-BE49-F238E27FC236}">
                <a16:creationId xmlns:a16="http://schemas.microsoft.com/office/drawing/2014/main" id="{C4B658A6-3085-CB46-CD56-C375D0D9746E}"/>
              </a:ext>
            </a:extLst>
          </p:cNvPr>
          <p:cNvPicPr>
            <a:picLocks noChangeAspect="1"/>
          </p:cNvPicPr>
          <p:nvPr/>
        </p:nvPicPr>
        <p:blipFill>
          <a:blip r:embed="rId2"/>
          <a:stretch>
            <a:fillRect/>
          </a:stretch>
        </p:blipFill>
        <p:spPr>
          <a:xfrm>
            <a:off x="1763107" y="1503578"/>
            <a:ext cx="1434304" cy="1434304"/>
          </a:xfrm>
          <a:prstGeom prst="rect">
            <a:avLst/>
          </a:prstGeom>
        </p:spPr>
      </p:pic>
      <p:sp>
        <p:nvSpPr>
          <p:cNvPr id="3" name="TextBox 2">
            <a:extLst>
              <a:ext uri="{FF2B5EF4-FFF2-40B4-BE49-F238E27FC236}">
                <a16:creationId xmlns:a16="http://schemas.microsoft.com/office/drawing/2014/main" id="{7D9F7E62-FC13-CBF0-5A19-CF0CC0F324A9}"/>
              </a:ext>
            </a:extLst>
          </p:cNvPr>
          <p:cNvSpPr txBox="1"/>
          <p:nvPr/>
        </p:nvSpPr>
        <p:spPr>
          <a:xfrm>
            <a:off x="1907025" y="2937882"/>
            <a:ext cx="1146468" cy="246221"/>
          </a:xfrm>
          <a:prstGeom prst="rect">
            <a:avLst/>
          </a:prstGeom>
          <a:noFill/>
        </p:spPr>
        <p:txBody>
          <a:bodyPr wrap="none" rtlCol="0">
            <a:spAutoFit/>
          </a:bodyPr>
          <a:lstStyle/>
          <a:p>
            <a:r>
              <a:rPr lang="it-IT" sz="1000" dirty="0"/>
              <a:t>Quadruped robot</a:t>
            </a:r>
          </a:p>
        </p:txBody>
      </p:sp>
    </p:spTree>
    <p:extLst>
      <p:ext uri="{BB962C8B-B14F-4D97-AF65-F5344CB8AC3E}">
        <p14:creationId xmlns:p14="http://schemas.microsoft.com/office/powerpoint/2010/main" val="3527161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p:txBody>
          <a:bodyPr/>
          <a:lstStyle/>
          <a:p>
            <a:r>
              <a:rPr lang="pt-PT" dirty="0"/>
              <a:t>Proposed framework</a:t>
            </a:r>
          </a:p>
        </p:txBody>
      </p:sp>
      <p:sp>
        <p:nvSpPr>
          <p:cNvPr id="4" name="Content Placeholder 3">
            <a:extLst>
              <a:ext uri="{FF2B5EF4-FFF2-40B4-BE49-F238E27FC236}">
                <a16:creationId xmlns:a16="http://schemas.microsoft.com/office/drawing/2014/main" id="{6A98741D-99FC-0966-6D36-9D8620133102}"/>
              </a:ext>
            </a:extLst>
          </p:cNvPr>
          <p:cNvSpPr>
            <a:spLocks noGrp="1"/>
          </p:cNvSpPr>
          <p:nvPr>
            <p:ph idx="1"/>
          </p:nvPr>
        </p:nvSpPr>
        <p:spPr>
          <a:xfrm>
            <a:off x="1763106" y="1015592"/>
            <a:ext cx="7106464" cy="351064"/>
          </a:xfrm>
        </p:spPr>
        <p:txBody>
          <a:bodyPr/>
          <a:lstStyle/>
          <a:p>
            <a:pPr marL="0" indent="0">
              <a:buNone/>
            </a:pPr>
            <a:r>
              <a:rPr lang="en-GB" sz="1400" dirty="0">
                <a:latin typeface="Tahoma" panose="020B0604030504040204" pitchFamily="34" charset="0"/>
              </a:rPr>
              <a:t>“</a:t>
            </a:r>
            <a:r>
              <a:rPr lang="en-GB" sz="1400" b="1" i="0" dirty="0">
                <a:solidFill>
                  <a:schemeClr val="bg1"/>
                </a:solidFill>
                <a:effectLst/>
                <a:latin typeface="Tahoma" panose="020B0604030504040204" pitchFamily="34" charset="0"/>
              </a:rPr>
              <a:t>Learning</a:t>
            </a:r>
            <a:r>
              <a:rPr lang="en-GB" sz="1400" i="0" dirty="0">
                <a:solidFill>
                  <a:schemeClr val="bg1"/>
                </a:solidFill>
                <a:effectLst/>
                <a:latin typeface="Tahoma" panose="020B0604030504040204" pitchFamily="34" charset="0"/>
              </a:rPr>
              <a:t> </a:t>
            </a:r>
            <a:r>
              <a:rPr lang="en-GB" sz="1400" b="1" i="0" dirty="0">
                <a:solidFill>
                  <a:schemeClr val="bg1"/>
                </a:solidFill>
                <a:effectLst/>
                <a:latin typeface="Tahoma" panose="020B0604030504040204" pitchFamily="34" charset="0"/>
              </a:rPr>
              <a:t>interpretable</a:t>
            </a:r>
            <a:r>
              <a:rPr lang="en-GB" sz="1400" i="0" dirty="0">
                <a:solidFill>
                  <a:schemeClr val="bg1"/>
                </a:solidFill>
                <a:effectLst/>
                <a:latin typeface="Tahoma" panose="020B0604030504040204" pitchFamily="34" charset="0"/>
              </a:rPr>
              <a:t> </a:t>
            </a:r>
            <a:r>
              <a:rPr lang="en-GB" sz="1400" b="1" i="0" dirty="0">
                <a:solidFill>
                  <a:schemeClr val="bg1"/>
                </a:solidFill>
                <a:effectLst/>
                <a:latin typeface="Tahoma" panose="020B0604030504040204" pitchFamily="34" charset="0"/>
              </a:rPr>
              <a:t>reduced-order</a:t>
            </a:r>
            <a:r>
              <a:rPr lang="en-GB" sz="1400" i="0" dirty="0">
                <a:solidFill>
                  <a:schemeClr val="bg1"/>
                </a:solidFill>
                <a:effectLst/>
                <a:latin typeface="Tahoma" panose="020B0604030504040204" pitchFamily="34" charset="0"/>
              </a:rPr>
              <a:t> dynamic models for </a:t>
            </a:r>
            <a:r>
              <a:rPr lang="en-GB" sz="1400" b="1" i="0" dirty="0">
                <a:solidFill>
                  <a:srgbClr val="00B050"/>
                </a:solidFill>
                <a:effectLst/>
                <a:latin typeface="Tahoma" panose="020B0604030504040204" pitchFamily="34" charset="0"/>
              </a:rPr>
              <a:t>quadruped robots</a:t>
            </a:r>
            <a:r>
              <a:rPr lang="en-GB" sz="1400" dirty="0">
                <a:latin typeface="Tahoma" panose="020B0604030504040204" pitchFamily="34" charset="0"/>
              </a:rPr>
              <a:t>”</a:t>
            </a:r>
          </a:p>
          <a:p>
            <a:endParaRPr lang="it-IT" dirty="0"/>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b="1" dirty="0">
                <a:solidFill>
                  <a:schemeClr val="bg1"/>
                </a:solidFill>
              </a:rPr>
              <a:t>Proposed framework</a:t>
            </a:r>
          </a:p>
        </p:txBody>
      </p:sp>
      <p:pic>
        <p:nvPicPr>
          <p:cNvPr id="9" name="Picture 8" descr="A picture containing tool, yellow&#10;&#10;Description automatically generated">
            <a:extLst>
              <a:ext uri="{FF2B5EF4-FFF2-40B4-BE49-F238E27FC236}">
                <a16:creationId xmlns:a16="http://schemas.microsoft.com/office/drawing/2014/main" id="{C4B658A6-3085-CB46-CD56-C375D0D9746E}"/>
              </a:ext>
            </a:extLst>
          </p:cNvPr>
          <p:cNvPicPr>
            <a:picLocks noChangeAspect="1"/>
          </p:cNvPicPr>
          <p:nvPr/>
        </p:nvPicPr>
        <p:blipFill>
          <a:blip r:embed="rId2"/>
          <a:stretch>
            <a:fillRect/>
          </a:stretch>
        </p:blipFill>
        <p:spPr>
          <a:xfrm>
            <a:off x="1763107" y="1503578"/>
            <a:ext cx="1434304" cy="1434304"/>
          </a:xfrm>
          <a:prstGeom prst="rect">
            <a:avLst/>
          </a:prstGeom>
        </p:spPr>
      </p:pic>
      <p:cxnSp>
        <p:nvCxnSpPr>
          <p:cNvPr id="3" name="Straight Arrow Connector 2">
            <a:extLst>
              <a:ext uri="{FF2B5EF4-FFF2-40B4-BE49-F238E27FC236}">
                <a16:creationId xmlns:a16="http://schemas.microsoft.com/office/drawing/2014/main" id="{EDE0B745-254A-D97A-FD0A-08AA62E7F396}"/>
              </a:ext>
            </a:extLst>
          </p:cNvPr>
          <p:cNvCxnSpPr/>
          <p:nvPr/>
        </p:nvCxnSpPr>
        <p:spPr>
          <a:xfrm>
            <a:off x="3310345" y="2125935"/>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7" name="Picture 6" descr="A picture containing graphics, circle, screenshot, graphic design&#10;&#10;Description automatically generated">
            <a:extLst>
              <a:ext uri="{FF2B5EF4-FFF2-40B4-BE49-F238E27FC236}">
                <a16:creationId xmlns:a16="http://schemas.microsoft.com/office/drawing/2014/main" id="{B51A6B3B-F944-4FF1-E620-92481B1943B5}"/>
              </a:ext>
            </a:extLst>
          </p:cNvPr>
          <p:cNvPicPr>
            <a:picLocks noChangeAspect="1"/>
          </p:cNvPicPr>
          <p:nvPr/>
        </p:nvPicPr>
        <p:blipFill>
          <a:blip r:embed="rId3"/>
          <a:stretch>
            <a:fillRect/>
          </a:stretch>
        </p:blipFill>
        <p:spPr>
          <a:xfrm>
            <a:off x="4386665" y="1492267"/>
            <a:ext cx="1267335" cy="1267335"/>
          </a:xfrm>
          <a:prstGeom prst="rect">
            <a:avLst/>
          </a:prstGeom>
        </p:spPr>
      </p:pic>
      <p:sp>
        <p:nvSpPr>
          <p:cNvPr id="5" name="TextBox 4">
            <a:extLst>
              <a:ext uri="{FF2B5EF4-FFF2-40B4-BE49-F238E27FC236}">
                <a16:creationId xmlns:a16="http://schemas.microsoft.com/office/drawing/2014/main" id="{C0211A90-D28D-C2EC-14B2-6F45BE3D4052}"/>
              </a:ext>
            </a:extLst>
          </p:cNvPr>
          <p:cNvSpPr txBox="1"/>
          <p:nvPr/>
        </p:nvSpPr>
        <p:spPr>
          <a:xfrm>
            <a:off x="1907025" y="2937882"/>
            <a:ext cx="1146468" cy="246221"/>
          </a:xfrm>
          <a:prstGeom prst="rect">
            <a:avLst/>
          </a:prstGeom>
          <a:noFill/>
        </p:spPr>
        <p:txBody>
          <a:bodyPr wrap="none" rtlCol="0">
            <a:spAutoFit/>
          </a:bodyPr>
          <a:lstStyle/>
          <a:p>
            <a:r>
              <a:rPr lang="it-IT" sz="1000" dirty="0"/>
              <a:t>Quadruped robot</a:t>
            </a:r>
          </a:p>
        </p:txBody>
      </p:sp>
      <p:sp>
        <p:nvSpPr>
          <p:cNvPr id="8" name="TextBox 7">
            <a:extLst>
              <a:ext uri="{FF2B5EF4-FFF2-40B4-BE49-F238E27FC236}">
                <a16:creationId xmlns:a16="http://schemas.microsoft.com/office/drawing/2014/main" id="{5F9C9E43-91E3-ED99-7253-EAAB01E3DC38}"/>
              </a:ext>
            </a:extLst>
          </p:cNvPr>
          <p:cNvSpPr txBox="1"/>
          <p:nvPr/>
        </p:nvSpPr>
        <p:spPr>
          <a:xfrm>
            <a:off x="4447098" y="2837443"/>
            <a:ext cx="1144865" cy="246221"/>
          </a:xfrm>
          <a:prstGeom prst="rect">
            <a:avLst/>
          </a:prstGeom>
          <a:noFill/>
        </p:spPr>
        <p:txBody>
          <a:bodyPr wrap="none" rtlCol="0">
            <a:spAutoFit/>
          </a:bodyPr>
          <a:lstStyle/>
          <a:p>
            <a:r>
              <a:rPr lang="it-IT" sz="1000" dirty="0"/>
              <a:t>Input-output data</a:t>
            </a:r>
          </a:p>
        </p:txBody>
      </p:sp>
    </p:spTree>
    <p:extLst>
      <p:ext uri="{BB962C8B-B14F-4D97-AF65-F5344CB8AC3E}">
        <p14:creationId xmlns:p14="http://schemas.microsoft.com/office/powerpoint/2010/main" val="254924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p:txBody>
          <a:bodyPr/>
          <a:lstStyle/>
          <a:p>
            <a:r>
              <a:rPr lang="pt-PT" dirty="0"/>
              <a:t>Proposed framework</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b="1" dirty="0">
                <a:solidFill>
                  <a:schemeClr val="bg1"/>
                </a:solidFill>
              </a:rPr>
              <a:t>Proposed framework</a:t>
            </a:r>
          </a:p>
        </p:txBody>
      </p:sp>
      <p:sp>
        <p:nvSpPr>
          <p:cNvPr id="17" name="TextBox 16">
            <a:extLst>
              <a:ext uri="{FF2B5EF4-FFF2-40B4-BE49-F238E27FC236}">
                <a16:creationId xmlns:a16="http://schemas.microsoft.com/office/drawing/2014/main" id="{C47A667B-A775-0364-7796-9E61C34682CE}"/>
              </a:ext>
            </a:extLst>
          </p:cNvPr>
          <p:cNvSpPr txBox="1"/>
          <p:nvPr/>
        </p:nvSpPr>
        <p:spPr>
          <a:xfrm>
            <a:off x="4482599" y="4111137"/>
            <a:ext cx="1492716" cy="369332"/>
          </a:xfrm>
          <a:prstGeom prst="rect">
            <a:avLst/>
          </a:prstGeom>
          <a:noFill/>
        </p:spPr>
        <p:txBody>
          <a:bodyPr wrap="none" rtlCol="0">
            <a:spAutoFit/>
          </a:bodyPr>
          <a:lstStyle/>
          <a:p>
            <a:r>
              <a:rPr lang="it-IT" dirty="0"/>
              <a:t>Autoencoder</a:t>
            </a:r>
          </a:p>
        </p:txBody>
      </p:sp>
      <p:pic>
        <p:nvPicPr>
          <p:cNvPr id="4" name="Picture 3" descr="A picture containing screenshot, graphics, graphic design, colorfulness&#10;&#10;Description automatically generated">
            <a:extLst>
              <a:ext uri="{FF2B5EF4-FFF2-40B4-BE49-F238E27FC236}">
                <a16:creationId xmlns:a16="http://schemas.microsoft.com/office/drawing/2014/main" id="{378E0BC7-D72E-311D-5E1F-2205E60F5B74}"/>
              </a:ext>
            </a:extLst>
          </p:cNvPr>
          <p:cNvPicPr>
            <a:picLocks noChangeAspect="1"/>
          </p:cNvPicPr>
          <p:nvPr/>
        </p:nvPicPr>
        <p:blipFill>
          <a:blip r:embed="rId2"/>
          <a:stretch>
            <a:fillRect/>
          </a:stretch>
        </p:blipFill>
        <p:spPr>
          <a:xfrm>
            <a:off x="2286509" y="1465549"/>
            <a:ext cx="6065108" cy="2651899"/>
          </a:xfrm>
          <a:prstGeom prst="rect">
            <a:avLst/>
          </a:prstGeom>
        </p:spPr>
      </p:pic>
    </p:spTree>
    <p:extLst>
      <p:ext uri="{BB962C8B-B14F-4D97-AF65-F5344CB8AC3E}">
        <p14:creationId xmlns:p14="http://schemas.microsoft.com/office/powerpoint/2010/main" val="377340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p:txBody>
          <a:bodyPr/>
          <a:lstStyle/>
          <a:p>
            <a:r>
              <a:rPr lang="pt-PT" dirty="0"/>
              <a:t>Proposed framework</a:t>
            </a:r>
          </a:p>
        </p:txBody>
      </p:sp>
      <p:sp>
        <p:nvSpPr>
          <p:cNvPr id="4" name="Content Placeholder 3">
            <a:extLst>
              <a:ext uri="{FF2B5EF4-FFF2-40B4-BE49-F238E27FC236}">
                <a16:creationId xmlns:a16="http://schemas.microsoft.com/office/drawing/2014/main" id="{6A98741D-99FC-0966-6D36-9D8620133102}"/>
              </a:ext>
            </a:extLst>
          </p:cNvPr>
          <p:cNvSpPr>
            <a:spLocks noGrp="1"/>
          </p:cNvSpPr>
          <p:nvPr>
            <p:ph idx="1"/>
          </p:nvPr>
        </p:nvSpPr>
        <p:spPr>
          <a:xfrm>
            <a:off x="1763106" y="1015592"/>
            <a:ext cx="7106464" cy="351064"/>
          </a:xfrm>
        </p:spPr>
        <p:txBody>
          <a:bodyPr/>
          <a:lstStyle/>
          <a:p>
            <a:pPr marL="0" indent="0">
              <a:buNone/>
            </a:pPr>
            <a:r>
              <a:rPr lang="en-GB" sz="1400" dirty="0">
                <a:latin typeface="Tahoma" panose="020B0604030504040204" pitchFamily="34" charset="0"/>
              </a:rPr>
              <a:t>“</a:t>
            </a:r>
            <a:r>
              <a:rPr lang="en-GB" sz="1400" b="1" i="0" dirty="0">
                <a:solidFill>
                  <a:schemeClr val="bg1"/>
                </a:solidFill>
                <a:effectLst/>
                <a:latin typeface="Tahoma" panose="020B0604030504040204" pitchFamily="34" charset="0"/>
              </a:rPr>
              <a:t>Learning</a:t>
            </a:r>
            <a:r>
              <a:rPr lang="en-GB" sz="1400" i="0" dirty="0">
                <a:solidFill>
                  <a:schemeClr val="bg1"/>
                </a:solidFill>
                <a:effectLst/>
                <a:latin typeface="Tahoma" panose="020B0604030504040204" pitchFamily="34" charset="0"/>
              </a:rPr>
              <a:t> </a:t>
            </a:r>
            <a:r>
              <a:rPr lang="en-GB" sz="1400" b="1" i="0" dirty="0">
                <a:solidFill>
                  <a:schemeClr val="bg1"/>
                </a:solidFill>
                <a:effectLst/>
                <a:latin typeface="Tahoma" panose="020B0604030504040204" pitchFamily="34" charset="0"/>
              </a:rPr>
              <a:t>interpretable</a:t>
            </a:r>
            <a:r>
              <a:rPr lang="en-GB" sz="1400" i="0" dirty="0">
                <a:solidFill>
                  <a:schemeClr val="bg1"/>
                </a:solidFill>
                <a:effectLst/>
                <a:latin typeface="Tahoma" panose="020B0604030504040204" pitchFamily="34" charset="0"/>
              </a:rPr>
              <a:t> </a:t>
            </a:r>
            <a:r>
              <a:rPr lang="en-GB" sz="1400" b="1" i="0" dirty="0">
                <a:solidFill>
                  <a:srgbClr val="972D83"/>
                </a:solidFill>
                <a:effectLst/>
                <a:latin typeface="Tahoma" panose="020B0604030504040204" pitchFamily="34" charset="0"/>
              </a:rPr>
              <a:t>reduced-order</a:t>
            </a:r>
            <a:r>
              <a:rPr lang="en-GB" sz="1400" i="0" dirty="0">
                <a:effectLst/>
                <a:latin typeface="Tahoma" panose="020B0604030504040204" pitchFamily="34" charset="0"/>
              </a:rPr>
              <a:t> </a:t>
            </a:r>
            <a:r>
              <a:rPr lang="en-GB" sz="1400" i="0" dirty="0">
                <a:solidFill>
                  <a:schemeClr val="bg1"/>
                </a:solidFill>
                <a:effectLst/>
                <a:latin typeface="Tahoma" panose="020B0604030504040204" pitchFamily="34" charset="0"/>
              </a:rPr>
              <a:t>dynamic models for </a:t>
            </a:r>
            <a:r>
              <a:rPr lang="en-GB" sz="1400" b="1" i="0" dirty="0">
                <a:solidFill>
                  <a:srgbClr val="00B050"/>
                </a:solidFill>
                <a:effectLst/>
                <a:latin typeface="Tahoma" panose="020B0604030504040204" pitchFamily="34" charset="0"/>
              </a:rPr>
              <a:t>quadruped robots</a:t>
            </a:r>
            <a:r>
              <a:rPr lang="en-GB" sz="1400" dirty="0">
                <a:latin typeface="Tahoma" panose="020B0604030504040204" pitchFamily="34" charset="0"/>
              </a:rPr>
              <a:t>”</a:t>
            </a:r>
          </a:p>
          <a:p>
            <a:endParaRPr lang="it-IT" dirty="0"/>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b="1" dirty="0">
                <a:solidFill>
                  <a:schemeClr val="bg1"/>
                </a:solidFill>
              </a:rPr>
              <a:t>Proposed framework</a:t>
            </a:r>
          </a:p>
        </p:txBody>
      </p:sp>
      <p:pic>
        <p:nvPicPr>
          <p:cNvPr id="9" name="Picture 8" descr="A picture containing tool, yellow&#10;&#10;Description automatically generated">
            <a:extLst>
              <a:ext uri="{FF2B5EF4-FFF2-40B4-BE49-F238E27FC236}">
                <a16:creationId xmlns:a16="http://schemas.microsoft.com/office/drawing/2014/main" id="{C4B658A6-3085-CB46-CD56-C375D0D9746E}"/>
              </a:ext>
            </a:extLst>
          </p:cNvPr>
          <p:cNvPicPr>
            <a:picLocks noChangeAspect="1"/>
          </p:cNvPicPr>
          <p:nvPr/>
        </p:nvPicPr>
        <p:blipFill>
          <a:blip r:embed="rId2"/>
          <a:stretch>
            <a:fillRect/>
          </a:stretch>
        </p:blipFill>
        <p:spPr>
          <a:xfrm>
            <a:off x="1763107" y="1503578"/>
            <a:ext cx="1434304" cy="1434304"/>
          </a:xfrm>
          <a:prstGeom prst="rect">
            <a:avLst/>
          </a:prstGeom>
        </p:spPr>
      </p:pic>
      <p:cxnSp>
        <p:nvCxnSpPr>
          <p:cNvPr id="3" name="Straight Arrow Connector 2">
            <a:extLst>
              <a:ext uri="{FF2B5EF4-FFF2-40B4-BE49-F238E27FC236}">
                <a16:creationId xmlns:a16="http://schemas.microsoft.com/office/drawing/2014/main" id="{EDE0B745-254A-D97A-FD0A-08AA62E7F396}"/>
              </a:ext>
            </a:extLst>
          </p:cNvPr>
          <p:cNvCxnSpPr/>
          <p:nvPr/>
        </p:nvCxnSpPr>
        <p:spPr>
          <a:xfrm>
            <a:off x="3310345" y="2125935"/>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7" name="Picture 6" descr="A picture containing graphics, circle, screenshot, graphic design&#10;&#10;Description automatically generated">
            <a:extLst>
              <a:ext uri="{FF2B5EF4-FFF2-40B4-BE49-F238E27FC236}">
                <a16:creationId xmlns:a16="http://schemas.microsoft.com/office/drawing/2014/main" id="{B51A6B3B-F944-4FF1-E620-92481B1943B5}"/>
              </a:ext>
            </a:extLst>
          </p:cNvPr>
          <p:cNvPicPr>
            <a:picLocks noChangeAspect="1"/>
          </p:cNvPicPr>
          <p:nvPr/>
        </p:nvPicPr>
        <p:blipFill>
          <a:blip r:embed="rId3"/>
          <a:stretch>
            <a:fillRect/>
          </a:stretch>
        </p:blipFill>
        <p:spPr>
          <a:xfrm>
            <a:off x="4386665" y="1492267"/>
            <a:ext cx="1267335" cy="1267335"/>
          </a:xfrm>
          <a:prstGeom prst="rect">
            <a:avLst/>
          </a:prstGeom>
        </p:spPr>
      </p:pic>
      <p:cxnSp>
        <p:nvCxnSpPr>
          <p:cNvPr id="8" name="Straight Arrow Connector 7">
            <a:extLst>
              <a:ext uri="{FF2B5EF4-FFF2-40B4-BE49-F238E27FC236}">
                <a16:creationId xmlns:a16="http://schemas.microsoft.com/office/drawing/2014/main" id="{2617D2FE-D260-2FF5-A3BB-D56AE8EFF563}"/>
              </a:ext>
            </a:extLst>
          </p:cNvPr>
          <p:cNvCxnSpPr/>
          <p:nvPr/>
        </p:nvCxnSpPr>
        <p:spPr>
          <a:xfrm>
            <a:off x="5920200" y="2125935"/>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1" name="Picture 10" descr="A picture containing screenshot, graphics, graphic design, colorfulness&#10;&#10;Description automatically generated">
            <a:extLst>
              <a:ext uri="{FF2B5EF4-FFF2-40B4-BE49-F238E27FC236}">
                <a16:creationId xmlns:a16="http://schemas.microsoft.com/office/drawing/2014/main" id="{DA0D61BF-29DE-3240-C826-FDC9B0258A88}"/>
              </a:ext>
            </a:extLst>
          </p:cNvPr>
          <p:cNvPicPr>
            <a:picLocks noChangeAspect="1"/>
          </p:cNvPicPr>
          <p:nvPr/>
        </p:nvPicPr>
        <p:blipFill rotWithShape="1">
          <a:blip r:embed="rId4"/>
          <a:srcRect l="1607" t="24176" r="59732" b="5374"/>
          <a:stretch/>
        </p:blipFill>
        <p:spPr>
          <a:xfrm>
            <a:off x="6917633" y="1503579"/>
            <a:ext cx="1695688" cy="1351068"/>
          </a:xfrm>
          <a:prstGeom prst="rect">
            <a:avLst/>
          </a:prstGeom>
        </p:spPr>
      </p:pic>
      <p:sp>
        <p:nvSpPr>
          <p:cNvPr id="5" name="TextBox 4">
            <a:extLst>
              <a:ext uri="{FF2B5EF4-FFF2-40B4-BE49-F238E27FC236}">
                <a16:creationId xmlns:a16="http://schemas.microsoft.com/office/drawing/2014/main" id="{86CB7184-7112-91FA-4FE7-1E5A5F9A898A}"/>
              </a:ext>
            </a:extLst>
          </p:cNvPr>
          <p:cNvSpPr txBox="1"/>
          <p:nvPr/>
        </p:nvSpPr>
        <p:spPr>
          <a:xfrm>
            <a:off x="1907025" y="2937882"/>
            <a:ext cx="1146468" cy="246221"/>
          </a:xfrm>
          <a:prstGeom prst="rect">
            <a:avLst/>
          </a:prstGeom>
          <a:noFill/>
        </p:spPr>
        <p:txBody>
          <a:bodyPr wrap="none" rtlCol="0">
            <a:spAutoFit/>
          </a:bodyPr>
          <a:lstStyle/>
          <a:p>
            <a:r>
              <a:rPr lang="it-IT" sz="1000" dirty="0"/>
              <a:t>Quadruped robot</a:t>
            </a:r>
          </a:p>
        </p:txBody>
      </p:sp>
      <p:sp>
        <p:nvSpPr>
          <p:cNvPr id="10" name="TextBox 9">
            <a:extLst>
              <a:ext uri="{FF2B5EF4-FFF2-40B4-BE49-F238E27FC236}">
                <a16:creationId xmlns:a16="http://schemas.microsoft.com/office/drawing/2014/main" id="{06488D13-E009-171A-516B-142F394937DF}"/>
              </a:ext>
            </a:extLst>
          </p:cNvPr>
          <p:cNvSpPr txBox="1"/>
          <p:nvPr/>
        </p:nvSpPr>
        <p:spPr>
          <a:xfrm>
            <a:off x="4447098" y="2837443"/>
            <a:ext cx="1144865" cy="246221"/>
          </a:xfrm>
          <a:prstGeom prst="rect">
            <a:avLst/>
          </a:prstGeom>
          <a:noFill/>
        </p:spPr>
        <p:txBody>
          <a:bodyPr wrap="none" rtlCol="0">
            <a:spAutoFit/>
          </a:bodyPr>
          <a:lstStyle/>
          <a:p>
            <a:r>
              <a:rPr lang="it-IT" sz="1000" dirty="0"/>
              <a:t>Input-output data</a:t>
            </a:r>
          </a:p>
        </p:txBody>
      </p:sp>
    </p:spTree>
    <p:extLst>
      <p:ext uri="{BB962C8B-B14F-4D97-AF65-F5344CB8AC3E}">
        <p14:creationId xmlns:p14="http://schemas.microsoft.com/office/powerpoint/2010/main" val="186180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p:txBody>
          <a:bodyPr/>
          <a:lstStyle/>
          <a:p>
            <a:r>
              <a:rPr lang="pt-PT" dirty="0"/>
              <a:t>Proposed framework</a:t>
            </a:r>
          </a:p>
        </p:txBody>
      </p:sp>
      <p:sp>
        <p:nvSpPr>
          <p:cNvPr id="4" name="Content Placeholder 3">
            <a:extLst>
              <a:ext uri="{FF2B5EF4-FFF2-40B4-BE49-F238E27FC236}">
                <a16:creationId xmlns:a16="http://schemas.microsoft.com/office/drawing/2014/main" id="{6A98741D-99FC-0966-6D36-9D8620133102}"/>
              </a:ext>
            </a:extLst>
          </p:cNvPr>
          <p:cNvSpPr>
            <a:spLocks noGrp="1"/>
          </p:cNvSpPr>
          <p:nvPr>
            <p:ph idx="1"/>
          </p:nvPr>
        </p:nvSpPr>
        <p:spPr>
          <a:xfrm>
            <a:off x="1763106" y="1015592"/>
            <a:ext cx="7106464" cy="351064"/>
          </a:xfrm>
        </p:spPr>
        <p:txBody>
          <a:bodyPr/>
          <a:lstStyle/>
          <a:p>
            <a:pPr marL="0" indent="0">
              <a:buNone/>
            </a:pPr>
            <a:r>
              <a:rPr lang="en-GB" sz="1400" dirty="0">
                <a:latin typeface="Tahoma" panose="020B0604030504040204" pitchFamily="34" charset="0"/>
              </a:rPr>
              <a:t>“</a:t>
            </a:r>
            <a:r>
              <a:rPr lang="en-GB" sz="1400" b="1" i="0" dirty="0">
                <a:solidFill>
                  <a:schemeClr val="bg1"/>
                </a:solidFill>
                <a:effectLst/>
                <a:latin typeface="Tahoma" panose="020B0604030504040204" pitchFamily="34" charset="0"/>
              </a:rPr>
              <a:t>Learning</a:t>
            </a:r>
            <a:r>
              <a:rPr lang="en-GB" sz="1400" i="0" dirty="0">
                <a:solidFill>
                  <a:schemeClr val="bg1"/>
                </a:solidFill>
                <a:effectLst/>
                <a:latin typeface="Tahoma" panose="020B0604030504040204" pitchFamily="34" charset="0"/>
              </a:rPr>
              <a:t> </a:t>
            </a:r>
            <a:r>
              <a:rPr lang="en-GB" sz="1400" b="1" i="0" dirty="0">
                <a:solidFill>
                  <a:schemeClr val="bg1"/>
                </a:solidFill>
                <a:effectLst/>
                <a:latin typeface="Tahoma" panose="020B0604030504040204" pitchFamily="34" charset="0"/>
              </a:rPr>
              <a:t>interpretable</a:t>
            </a:r>
            <a:r>
              <a:rPr lang="en-GB" sz="1400" i="0" dirty="0">
                <a:solidFill>
                  <a:schemeClr val="bg1"/>
                </a:solidFill>
                <a:effectLst/>
                <a:latin typeface="Tahoma" panose="020B0604030504040204" pitchFamily="34" charset="0"/>
              </a:rPr>
              <a:t> </a:t>
            </a:r>
            <a:r>
              <a:rPr lang="en-GB" sz="1400" b="1" i="0" dirty="0">
                <a:solidFill>
                  <a:srgbClr val="972D83"/>
                </a:solidFill>
                <a:effectLst/>
                <a:latin typeface="Tahoma" panose="020B0604030504040204" pitchFamily="34" charset="0"/>
              </a:rPr>
              <a:t>reduced-order</a:t>
            </a:r>
            <a:r>
              <a:rPr lang="en-GB" sz="1400" i="0" dirty="0">
                <a:effectLst/>
                <a:latin typeface="Tahoma" panose="020B0604030504040204" pitchFamily="34" charset="0"/>
              </a:rPr>
              <a:t> </a:t>
            </a:r>
            <a:r>
              <a:rPr lang="en-GB" sz="1400" i="0" dirty="0">
                <a:solidFill>
                  <a:schemeClr val="bg1"/>
                </a:solidFill>
                <a:effectLst/>
                <a:latin typeface="Tahoma" panose="020B0604030504040204" pitchFamily="34" charset="0"/>
              </a:rPr>
              <a:t>dynamic models for </a:t>
            </a:r>
            <a:r>
              <a:rPr lang="en-GB" sz="1400" b="1" i="0" dirty="0">
                <a:solidFill>
                  <a:srgbClr val="00B050"/>
                </a:solidFill>
                <a:effectLst/>
                <a:latin typeface="Tahoma" panose="020B0604030504040204" pitchFamily="34" charset="0"/>
              </a:rPr>
              <a:t>quadruped robots</a:t>
            </a:r>
            <a:r>
              <a:rPr lang="en-GB" sz="1400" dirty="0">
                <a:latin typeface="Tahoma" panose="020B0604030504040204" pitchFamily="34" charset="0"/>
              </a:rPr>
              <a:t>”</a:t>
            </a:r>
          </a:p>
          <a:p>
            <a:endParaRPr lang="it-IT" dirty="0"/>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b="1" dirty="0">
                <a:solidFill>
                  <a:schemeClr val="bg1"/>
                </a:solidFill>
              </a:rPr>
              <a:t>Proposed framework</a:t>
            </a:r>
          </a:p>
        </p:txBody>
      </p:sp>
      <p:pic>
        <p:nvPicPr>
          <p:cNvPr id="9" name="Picture 8" descr="A picture containing tool, yellow&#10;&#10;Description automatically generated">
            <a:extLst>
              <a:ext uri="{FF2B5EF4-FFF2-40B4-BE49-F238E27FC236}">
                <a16:creationId xmlns:a16="http://schemas.microsoft.com/office/drawing/2014/main" id="{C4B658A6-3085-CB46-CD56-C375D0D9746E}"/>
              </a:ext>
            </a:extLst>
          </p:cNvPr>
          <p:cNvPicPr>
            <a:picLocks noChangeAspect="1"/>
          </p:cNvPicPr>
          <p:nvPr/>
        </p:nvPicPr>
        <p:blipFill>
          <a:blip r:embed="rId2"/>
          <a:stretch>
            <a:fillRect/>
          </a:stretch>
        </p:blipFill>
        <p:spPr>
          <a:xfrm>
            <a:off x="1763107" y="1503578"/>
            <a:ext cx="1434304" cy="1434304"/>
          </a:xfrm>
          <a:prstGeom prst="rect">
            <a:avLst/>
          </a:prstGeom>
        </p:spPr>
      </p:pic>
      <p:cxnSp>
        <p:nvCxnSpPr>
          <p:cNvPr id="3" name="Straight Arrow Connector 2">
            <a:extLst>
              <a:ext uri="{FF2B5EF4-FFF2-40B4-BE49-F238E27FC236}">
                <a16:creationId xmlns:a16="http://schemas.microsoft.com/office/drawing/2014/main" id="{EDE0B745-254A-D97A-FD0A-08AA62E7F396}"/>
              </a:ext>
            </a:extLst>
          </p:cNvPr>
          <p:cNvCxnSpPr/>
          <p:nvPr/>
        </p:nvCxnSpPr>
        <p:spPr>
          <a:xfrm>
            <a:off x="3310345" y="2125935"/>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7" name="Picture 6" descr="A picture containing graphics, circle, screenshot, graphic design&#10;&#10;Description automatically generated">
            <a:extLst>
              <a:ext uri="{FF2B5EF4-FFF2-40B4-BE49-F238E27FC236}">
                <a16:creationId xmlns:a16="http://schemas.microsoft.com/office/drawing/2014/main" id="{B51A6B3B-F944-4FF1-E620-92481B1943B5}"/>
              </a:ext>
            </a:extLst>
          </p:cNvPr>
          <p:cNvPicPr>
            <a:picLocks noChangeAspect="1"/>
          </p:cNvPicPr>
          <p:nvPr/>
        </p:nvPicPr>
        <p:blipFill>
          <a:blip r:embed="rId3"/>
          <a:stretch>
            <a:fillRect/>
          </a:stretch>
        </p:blipFill>
        <p:spPr>
          <a:xfrm>
            <a:off x="4386665" y="1492267"/>
            <a:ext cx="1267335" cy="1267335"/>
          </a:xfrm>
          <a:prstGeom prst="rect">
            <a:avLst/>
          </a:prstGeom>
        </p:spPr>
      </p:pic>
      <p:cxnSp>
        <p:nvCxnSpPr>
          <p:cNvPr id="8" name="Straight Arrow Connector 7">
            <a:extLst>
              <a:ext uri="{FF2B5EF4-FFF2-40B4-BE49-F238E27FC236}">
                <a16:creationId xmlns:a16="http://schemas.microsoft.com/office/drawing/2014/main" id="{2617D2FE-D260-2FF5-A3BB-D56AE8EFF563}"/>
              </a:ext>
            </a:extLst>
          </p:cNvPr>
          <p:cNvCxnSpPr/>
          <p:nvPr/>
        </p:nvCxnSpPr>
        <p:spPr>
          <a:xfrm>
            <a:off x="5920196" y="2125935"/>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1" name="Picture 10" descr="A picture containing screenshot, graphics, graphic design, colorfulness&#10;&#10;Description automatically generated">
            <a:extLst>
              <a:ext uri="{FF2B5EF4-FFF2-40B4-BE49-F238E27FC236}">
                <a16:creationId xmlns:a16="http://schemas.microsoft.com/office/drawing/2014/main" id="{DA0D61BF-29DE-3240-C826-FDC9B0258A88}"/>
              </a:ext>
            </a:extLst>
          </p:cNvPr>
          <p:cNvPicPr>
            <a:picLocks noChangeAspect="1"/>
          </p:cNvPicPr>
          <p:nvPr/>
        </p:nvPicPr>
        <p:blipFill rotWithShape="1">
          <a:blip r:embed="rId4"/>
          <a:srcRect l="1607" t="24176" r="59732" b="5374"/>
          <a:stretch/>
        </p:blipFill>
        <p:spPr>
          <a:xfrm>
            <a:off x="6917633" y="1503579"/>
            <a:ext cx="1695688" cy="1351068"/>
          </a:xfrm>
          <a:prstGeom prst="rect">
            <a:avLst/>
          </a:prstGeom>
        </p:spPr>
      </p:pic>
      <p:cxnSp>
        <p:nvCxnSpPr>
          <p:cNvPr id="5" name="Straight Arrow Connector 4">
            <a:extLst>
              <a:ext uri="{FF2B5EF4-FFF2-40B4-BE49-F238E27FC236}">
                <a16:creationId xmlns:a16="http://schemas.microsoft.com/office/drawing/2014/main" id="{CAF4902E-4ED4-4F7D-B557-B88FFF8AE9BF}"/>
              </a:ext>
            </a:extLst>
          </p:cNvPr>
          <p:cNvCxnSpPr>
            <a:cxnSpLocks/>
          </p:cNvCxnSpPr>
          <p:nvPr/>
        </p:nvCxnSpPr>
        <p:spPr>
          <a:xfrm>
            <a:off x="7819755" y="2937882"/>
            <a:ext cx="0" cy="469846"/>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4" name="Picture 13" descr="A picture containing screenshot, graphics, graphic design, colorfulness&#10;&#10;Description automatically generated">
            <a:extLst>
              <a:ext uri="{FF2B5EF4-FFF2-40B4-BE49-F238E27FC236}">
                <a16:creationId xmlns:a16="http://schemas.microsoft.com/office/drawing/2014/main" id="{E1030944-7841-48D9-3F8C-25115D5AADC0}"/>
              </a:ext>
            </a:extLst>
          </p:cNvPr>
          <p:cNvPicPr>
            <a:picLocks noChangeAspect="1"/>
          </p:cNvPicPr>
          <p:nvPr/>
        </p:nvPicPr>
        <p:blipFill rotWithShape="1">
          <a:blip r:embed="rId4"/>
          <a:srcRect l="39024" t="29547" r="41607" b="24474"/>
          <a:stretch/>
        </p:blipFill>
        <p:spPr>
          <a:xfrm>
            <a:off x="7032606" y="3321814"/>
            <a:ext cx="1575706" cy="1635412"/>
          </a:xfrm>
          <a:prstGeom prst="rect">
            <a:avLst/>
          </a:prstGeom>
        </p:spPr>
      </p:pic>
      <p:sp>
        <p:nvSpPr>
          <p:cNvPr id="10" name="TextBox 9">
            <a:extLst>
              <a:ext uri="{FF2B5EF4-FFF2-40B4-BE49-F238E27FC236}">
                <a16:creationId xmlns:a16="http://schemas.microsoft.com/office/drawing/2014/main" id="{1125B087-83E3-C74E-462F-C408131E8900}"/>
              </a:ext>
            </a:extLst>
          </p:cNvPr>
          <p:cNvSpPr txBox="1"/>
          <p:nvPr/>
        </p:nvSpPr>
        <p:spPr>
          <a:xfrm>
            <a:off x="1907025" y="2937882"/>
            <a:ext cx="1146468" cy="246221"/>
          </a:xfrm>
          <a:prstGeom prst="rect">
            <a:avLst/>
          </a:prstGeom>
          <a:noFill/>
        </p:spPr>
        <p:txBody>
          <a:bodyPr wrap="none" rtlCol="0">
            <a:spAutoFit/>
          </a:bodyPr>
          <a:lstStyle/>
          <a:p>
            <a:r>
              <a:rPr lang="it-IT" sz="1000" dirty="0"/>
              <a:t>Quadruped robot</a:t>
            </a:r>
          </a:p>
        </p:txBody>
      </p:sp>
      <p:sp>
        <p:nvSpPr>
          <p:cNvPr id="12" name="TextBox 11">
            <a:extLst>
              <a:ext uri="{FF2B5EF4-FFF2-40B4-BE49-F238E27FC236}">
                <a16:creationId xmlns:a16="http://schemas.microsoft.com/office/drawing/2014/main" id="{55CB7A72-3912-75FF-EADE-A47DE0350E72}"/>
              </a:ext>
            </a:extLst>
          </p:cNvPr>
          <p:cNvSpPr txBox="1"/>
          <p:nvPr/>
        </p:nvSpPr>
        <p:spPr>
          <a:xfrm>
            <a:off x="4447098" y="2837443"/>
            <a:ext cx="1144865" cy="246221"/>
          </a:xfrm>
          <a:prstGeom prst="rect">
            <a:avLst/>
          </a:prstGeom>
          <a:noFill/>
        </p:spPr>
        <p:txBody>
          <a:bodyPr wrap="none" rtlCol="0">
            <a:spAutoFit/>
          </a:bodyPr>
          <a:lstStyle/>
          <a:p>
            <a:r>
              <a:rPr lang="it-IT" sz="1000" dirty="0"/>
              <a:t>Input-output data</a:t>
            </a:r>
          </a:p>
        </p:txBody>
      </p:sp>
      <p:sp>
        <p:nvSpPr>
          <p:cNvPr id="13" name="TextBox 12">
            <a:extLst>
              <a:ext uri="{FF2B5EF4-FFF2-40B4-BE49-F238E27FC236}">
                <a16:creationId xmlns:a16="http://schemas.microsoft.com/office/drawing/2014/main" id="{5AA04068-91C6-844E-D4CD-05E956084FB2}"/>
              </a:ext>
            </a:extLst>
          </p:cNvPr>
          <p:cNvSpPr txBox="1"/>
          <p:nvPr/>
        </p:nvSpPr>
        <p:spPr>
          <a:xfrm>
            <a:off x="7072018" y="4760119"/>
            <a:ext cx="1386918" cy="246221"/>
          </a:xfrm>
          <a:prstGeom prst="rect">
            <a:avLst/>
          </a:prstGeom>
          <a:noFill/>
        </p:spPr>
        <p:txBody>
          <a:bodyPr wrap="none" rtlCol="0">
            <a:spAutoFit/>
          </a:bodyPr>
          <a:lstStyle/>
          <a:p>
            <a:pPr algn="ctr"/>
            <a:r>
              <a:rPr lang="it-IT" sz="1000" dirty="0"/>
              <a:t>Latent representation</a:t>
            </a:r>
          </a:p>
        </p:txBody>
      </p:sp>
    </p:spTree>
    <p:extLst>
      <p:ext uri="{BB962C8B-B14F-4D97-AF65-F5344CB8AC3E}">
        <p14:creationId xmlns:p14="http://schemas.microsoft.com/office/powerpoint/2010/main" val="4076913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p:txBody>
          <a:bodyPr/>
          <a:lstStyle/>
          <a:p>
            <a:r>
              <a:rPr lang="pt-PT" dirty="0"/>
              <a:t>Proposed framework</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b="1" dirty="0">
                <a:solidFill>
                  <a:schemeClr val="bg1"/>
                </a:solidFill>
              </a:rPr>
              <a:t>Proposed framework</a:t>
            </a:r>
          </a:p>
        </p:txBody>
      </p:sp>
      <p:sp>
        <p:nvSpPr>
          <p:cNvPr id="17" name="TextBox 16">
            <a:extLst>
              <a:ext uri="{FF2B5EF4-FFF2-40B4-BE49-F238E27FC236}">
                <a16:creationId xmlns:a16="http://schemas.microsoft.com/office/drawing/2014/main" id="{C47A667B-A775-0364-7796-9E61C34682CE}"/>
              </a:ext>
            </a:extLst>
          </p:cNvPr>
          <p:cNvSpPr txBox="1"/>
          <p:nvPr/>
        </p:nvSpPr>
        <p:spPr>
          <a:xfrm>
            <a:off x="4097881" y="4480879"/>
            <a:ext cx="2262159" cy="369332"/>
          </a:xfrm>
          <a:prstGeom prst="rect">
            <a:avLst/>
          </a:prstGeom>
          <a:noFill/>
        </p:spPr>
        <p:txBody>
          <a:bodyPr wrap="none" rtlCol="0">
            <a:spAutoFit/>
          </a:bodyPr>
          <a:lstStyle/>
          <a:p>
            <a:pPr algn="ctr"/>
            <a:r>
              <a:rPr lang="it-IT" dirty="0"/>
              <a:t>Symbolic regression</a:t>
            </a:r>
          </a:p>
        </p:txBody>
      </p:sp>
      <p:pic>
        <p:nvPicPr>
          <p:cNvPr id="4" name="Picture 3">
            <a:extLst>
              <a:ext uri="{FF2B5EF4-FFF2-40B4-BE49-F238E27FC236}">
                <a16:creationId xmlns:a16="http://schemas.microsoft.com/office/drawing/2014/main" id="{378E0BC7-D72E-311D-5E1F-2205E60F5B74}"/>
              </a:ext>
            </a:extLst>
          </p:cNvPr>
          <p:cNvPicPr>
            <a:picLocks noChangeAspect="1"/>
          </p:cNvPicPr>
          <p:nvPr/>
        </p:nvPicPr>
        <p:blipFill>
          <a:blip r:embed="rId2"/>
          <a:srcRect/>
          <a:stretch/>
        </p:blipFill>
        <p:spPr>
          <a:xfrm>
            <a:off x="3616510" y="1039549"/>
            <a:ext cx="3224893" cy="3441330"/>
          </a:xfrm>
          <a:prstGeom prst="rect">
            <a:avLst/>
          </a:prstGeom>
        </p:spPr>
      </p:pic>
    </p:spTree>
    <p:extLst>
      <p:ext uri="{BB962C8B-B14F-4D97-AF65-F5344CB8AC3E}">
        <p14:creationId xmlns:p14="http://schemas.microsoft.com/office/powerpoint/2010/main" val="3718780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p:txBody>
          <a:bodyPr/>
          <a:lstStyle/>
          <a:p>
            <a:r>
              <a:rPr lang="pt-PT" dirty="0"/>
              <a:t>Proposed framework</a:t>
            </a:r>
          </a:p>
        </p:txBody>
      </p:sp>
      <p:sp>
        <p:nvSpPr>
          <p:cNvPr id="4" name="Content Placeholder 3">
            <a:extLst>
              <a:ext uri="{FF2B5EF4-FFF2-40B4-BE49-F238E27FC236}">
                <a16:creationId xmlns:a16="http://schemas.microsoft.com/office/drawing/2014/main" id="{6A98741D-99FC-0966-6D36-9D8620133102}"/>
              </a:ext>
            </a:extLst>
          </p:cNvPr>
          <p:cNvSpPr>
            <a:spLocks noGrp="1"/>
          </p:cNvSpPr>
          <p:nvPr>
            <p:ph idx="1"/>
          </p:nvPr>
        </p:nvSpPr>
        <p:spPr>
          <a:xfrm>
            <a:off x="1763106" y="1015592"/>
            <a:ext cx="7106464" cy="351064"/>
          </a:xfrm>
        </p:spPr>
        <p:txBody>
          <a:bodyPr/>
          <a:lstStyle/>
          <a:p>
            <a:pPr marL="0" indent="0">
              <a:buNone/>
            </a:pPr>
            <a:r>
              <a:rPr lang="en-GB" sz="1400" dirty="0">
                <a:latin typeface="Tahoma" panose="020B0604030504040204" pitchFamily="34" charset="0"/>
              </a:rPr>
              <a:t>“</a:t>
            </a:r>
            <a:r>
              <a:rPr lang="en-GB" sz="1400" b="1" i="0" dirty="0">
                <a:solidFill>
                  <a:srgbClr val="FF0000"/>
                </a:solidFill>
                <a:effectLst/>
                <a:latin typeface="Tahoma" panose="020B0604030504040204" pitchFamily="34" charset="0"/>
              </a:rPr>
              <a:t>Learning</a:t>
            </a:r>
            <a:r>
              <a:rPr lang="en-GB" sz="1400" i="0" dirty="0">
                <a:effectLst/>
                <a:latin typeface="Tahoma" panose="020B0604030504040204" pitchFamily="34" charset="0"/>
              </a:rPr>
              <a:t> </a:t>
            </a:r>
            <a:r>
              <a:rPr lang="en-GB" sz="1400" b="1" i="0" dirty="0">
                <a:solidFill>
                  <a:srgbClr val="FFC000"/>
                </a:solidFill>
                <a:effectLst/>
                <a:latin typeface="Tahoma" panose="020B0604030504040204" pitchFamily="34" charset="0"/>
              </a:rPr>
              <a:t>interpretable</a:t>
            </a:r>
            <a:r>
              <a:rPr lang="en-GB" sz="1400" i="0" dirty="0">
                <a:effectLst/>
                <a:latin typeface="Tahoma" panose="020B0604030504040204" pitchFamily="34" charset="0"/>
              </a:rPr>
              <a:t> </a:t>
            </a:r>
            <a:r>
              <a:rPr lang="en-GB" sz="1400" b="1" i="0" dirty="0">
                <a:solidFill>
                  <a:srgbClr val="972D83"/>
                </a:solidFill>
                <a:effectLst/>
                <a:latin typeface="Tahoma" panose="020B0604030504040204" pitchFamily="34" charset="0"/>
              </a:rPr>
              <a:t>reduced-order</a:t>
            </a:r>
            <a:r>
              <a:rPr lang="en-GB" sz="1400" i="0" dirty="0">
                <a:effectLst/>
                <a:latin typeface="Tahoma" panose="020B0604030504040204" pitchFamily="34" charset="0"/>
              </a:rPr>
              <a:t> </a:t>
            </a:r>
            <a:r>
              <a:rPr lang="en-GB" sz="1400" i="0" dirty="0">
                <a:solidFill>
                  <a:schemeClr val="bg1"/>
                </a:solidFill>
                <a:effectLst/>
                <a:latin typeface="Tahoma" panose="020B0604030504040204" pitchFamily="34" charset="0"/>
              </a:rPr>
              <a:t>dynamic models for </a:t>
            </a:r>
            <a:r>
              <a:rPr lang="en-GB" sz="1400" b="1" i="0" dirty="0">
                <a:solidFill>
                  <a:srgbClr val="00B050"/>
                </a:solidFill>
                <a:effectLst/>
                <a:latin typeface="Tahoma" panose="020B0604030504040204" pitchFamily="34" charset="0"/>
              </a:rPr>
              <a:t>quadruped robots</a:t>
            </a:r>
            <a:r>
              <a:rPr lang="en-GB" sz="1400" dirty="0">
                <a:latin typeface="Tahoma" panose="020B0604030504040204" pitchFamily="34" charset="0"/>
              </a:rPr>
              <a:t>”</a:t>
            </a:r>
          </a:p>
          <a:p>
            <a:endParaRPr lang="it-IT" dirty="0"/>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b="1" dirty="0">
                <a:solidFill>
                  <a:schemeClr val="bg1"/>
                </a:solidFill>
              </a:rPr>
              <a:t>Proposed framework</a:t>
            </a:r>
          </a:p>
        </p:txBody>
      </p:sp>
      <p:pic>
        <p:nvPicPr>
          <p:cNvPr id="9" name="Picture 8" descr="A picture containing tool, yellow&#10;&#10;Description automatically generated">
            <a:extLst>
              <a:ext uri="{FF2B5EF4-FFF2-40B4-BE49-F238E27FC236}">
                <a16:creationId xmlns:a16="http://schemas.microsoft.com/office/drawing/2014/main" id="{C4B658A6-3085-CB46-CD56-C375D0D9746E}"/>
              </a:ext>
            </a:extLst>
          </p:cNvPr>
          <p:cNvPicPr>
            <a:picLocks noChangeAspect="1"/>
          </p:cNvPicPr>
          <p:nvPr/>
        </p:nvPicPr>
        <p:blipFill>
          <a:blip r:embed="rId3"/>
          <a:stretch>
            <a:fillRect/>
          </a:stretch>
        </p:blipFill>
        <p:spPr>
          <a:xfrm>
            <a:off x="1763107" y="1503578"/>
            <a:ext cx="1434304" cy="1434304"/>
          </a:xfrm>
          <a:prstGeom prst="rect">
            <a:avLst/>
          </a:prstGeom>
        </p:spPr>
      </p:pic>
      <p:cxnSp>
        <p:nvCxnSpPr>
          <p:cNvPr id="3" name="Straight Arrow Connector 2">
            <a:extLst>
              <a:ext uri="{FF2B5EF4-FFF2-40B4-BE49-F238E27FC236}">
                <a16:creationId xmlns:a16="http://schemas.microsoft.com/office/drawing/2014/main" id="{EDE0B745-254A-D97A-FD0A-08AA62E7F396}"/>
              </a:ext>
            </a:extLst>
          </p:cNvPr>
          <p:cNvCxnSpPr/>
          <p:nvPr/>
        </p:nvCxnSpPr>
        <p:spPr>
          <a:xfrm>
            <a:off x="3310345" y="2125935"/>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7" name="Picture 6" descr="A picture containing graphics, circle, screenshot, graphic design&#10;&#10;Description automatically generated">
            <a:extLst>
              <a:ext uri="{FF2B5EF4-FFF2-40B4-BE49-F238E27FC236}">
                <a16:creationId xmlns:a16="http://schemas.microsoft.com/office/drawing/2014/main" id="{B51A6B3B-F944-4FF1-E620-92481B1943B5}"/>
              </a:ext>
            </a:extLst>
          </p:cNvPr>
          <p:cNvPicPr>
            <a:picLocks noChangeAspect="1"/>
          </p:cNvPicPr>
          <p:nvPr/>
        </p:nvPicPr>
        <p:blipFill>
          <a:blip r:embed="rId4"/>
          <a:stretch>
            <a:fillRect/>
          </a:stretch>
        </p:blipFill>
        <p:spPr>
          <a:xfrm>
            <a:off x="4386665" y="1492267"/>
            <a:ext cx="1267335" cy="1267335"/>
          </a:xfrm>
          <a:prstGeom prst="rect">
            <a:avLst/>
          </a:prstGeom>
        </p:spPr>
      </p:pic>
      <p:cxnSp>
        <p:nvCxnSpPr>
          <p:cNvPr id="8" name="Straight Arrow Connector 7">
            <a:extLst>
              <a:ext uri="{FF2B5EF4-FFF2-40B4-BE49-F238E27FC236}">
                <a16:creationId xmlns:a16="http://schemas.microsoft.com/office/drawing/2014/main" id="{2617D2FE-D260-2FF5-A3BB-D56AE8EFF563}"/>
              </a:ext>
            </a:extLst>
          </p:cNvPr>
          <p:cNvCxnSpPr/>
          <p:nvPr/>
        </p:nvCxnSpPr>
        <p:spPr>
          <a:xfrm>
            <a:off x="5920196" y="2125935"/>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1" name="Picture 10" descr="A picture containing screenshot, graphics, graphic design, colorfulness&#10;&#10;Description automatically generated">
            <a:extLst>
              <a:ext uri="{FF2B5EF4-FFF2-40B4-BE49-F238E27FC236}">
                <a16:creationId xmlns:a16="http://schemas.microsoft.com/office/drawing/2014/main" id="{DA0D61BF-29DE-3240-C826-FDC9B0258A88}"/>
              </a:ext>
            </a:extLst>
          </p:cNvPr>
          <p:cNvPicPr>
            <a:picLocks noChangeAspect="1"/>
          </p:cNvPicPr>
          <p:nvPr/>
        </p:nvPicPr>
        <p:blipFill rotWithShape="1">
          <a:blip r:embed="rId5"/>
          <a:srcRect l="1607" t="24176" r="59732" b="5374"/>
          <a:stretch/>
        </p:blipFill>
        <p:spPr>
          <a:xfrm>
            <a:off x="6917633" y="1503579"/>
            <a:ext cx="1695688" cy="1351068"/>
          </a:xfrm>
          <a:prstGeom prst="rect">
            <a:avLst/>
          </a:prstGeom>
        </p:spPr>
      </p:pic>
      <p:cxnSp>
        <p:nvCxnSpPr>
          <p:cNvPr id="5" name="Straight Arrow Connector 4">
            <a:extLst>
              <a:ext uri="{FF2B5EF4-FFF2-40B4-BE49-F238E27FC236}">
                <a16:creationId xmlns:a16="http://schemas.microsoft.com/office/drawing/2014/main" id="{CAF4902E-4ED4-4F7D-B557-B88FFF8AE9BF}"/>
              </a:ext>
            </a:extLst>
          </p:cNvPr>
          <p:cNvCxnSpPr>
            <a:cxnSpLocks/>
          </p:cNvCxnSpPr>
          <p:nvPr/>
        </p:nvCxnSpPr>
        <p:spPr>
          <a:xfrm>
            <a:off x="7778935" y="2937882"/>
            <a:ext cx="0" cy="469846"/>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4" name="Picture 13" descr="A picture containing screenshot, graphics, graphic design, colorfulness&#10;&#10;Description automatically generated">
            <a:extLst>
              <a:ext uri="{FF2B5EF4-FFF2-40B4-BE49-F238E27FC236}">
                <a16:creationId xmlns:a16="http://schemas.microsoft.com/office/drawing/2014/main" id="{E1030944-7841-48D9-3F8C-25115D5AADC0}"/>
              </a:ext>
            </a:extLst>
          </p:cNvPr>
          <p:cNvPicPr>
            <a:picLocks noChangeAspect="1"/>
          </p:cNvPicPr>
          <p:nvPr/>
        </p:nvPicPr>
        <p:blipFill rotWithShape="1">
          <a:blip r:embed="rId5"/>
          <a:srcRect l="39024" t="29547" r="41607" b="24474"/>
          <a:stretch/>
        </p:blipFill>
        <p:spPr>
          <a:xfrm>
            <a:off x="7032606" y="3321814"/>
            <a:ext cx="1575706" cy="1635412"/>
          </a:xfrm>
          <a:prstGeom prst="rect">
            <a:avLst/>
          </a:prstGeom>
        </p:spPr>
      </p:pic>
      <p:cxnSp>
        <p:nvCxnSpPr>
          <p:cNvPr id="10" name="Straight Arrow Connector 9">
            <a:extLst>
              <a:ext uri="{FF2B5EF4-FFF2-40B4-BE49-F238E27FC236}">
                <a16:creationId xmlns:a16="http://schemas.microsoft.com/office/drawing/2014/main" id="{ADD9D6E9-57CD-E8D6-E36C-A0D3F2B70991}"/>
              </a:ext>
            </a:extLst>
          </p:cNvPr>
          <p:cNvCxnSpPr>
            <a:cxnSpLocks/>
          </p:cNvCxnSpPr>
          <p:nvPr/>
        </p:nvCxnSpPr>
        <p:spPr>
          <a:xfrm flipH="1">
            <a:off x="5921828" y="4115300"/>
            <a:ext cx="798469"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5" name="Picture 14" descr="A picture containing white, circle, sketch, diagram&#10;&#10;Description automatically generated">
            <a:extLst>
              <a:ext uri="{FF2B5EF4-FFF2-40B4-BE49-F238E27FC236}">
                <a16:creationId xmlns:a16="http://schemas.microsoft.com/office/drawing/2014/main" id="{6766E47C-5418-6ABA-134D-62C6B252F16F}"/>
              </a:ext>
            </a:extLst>
          </p:cNvPr>
          <p:cNvPicPr>
            <a:picLocks noChangeAspect="1"/>
          </p:cNvPicPr>
          <p:nvPr/>
        </p:nvPicPr>
        <p:blipFill>
          <a:blip r:embed="rId6"/>
          <a:stretch>
            <a:fillRect/>
          </a:stretch>
        </p:blipFill>
        <p:spPr>
          <a:xfrm>
            <a:off x="4386665" y="3407728"/>
            <a:ext cx="1267335" cy="1352391"/>
          </a:xfrm>
          <a:prstGeom prst="rect">
            <a:avLst/>
          </a:prstGeom>
        </p:spPr>
      </p:pic>
      <p:sp>
        <p:nvSpPr>
          <p:cNvPr id="12" name="TextBox 11">
            <a:extLst>
              <a:ext uri="{FF2B5EF4-FFF2-40B4-BE49-F238E27FC236}">
                <a16:creationId xmlns:a16="http://schemas.microsoft.com/office/drawing/2014/main" id="{DB0E9B48-B475-1F29-EC6F-A410857EAF0E}"/>
              </a:ext>
            </a:extLst>
          </p:cNvPr>
          <p:cNvSpPr txBox="1"/>
          <p:nvPr/>
        </p:nvSpPr>
        <p:spPr>
          <a:xfrm>
            <a:off x="1907025" y="2937882"/>
            <a:ext cx="1146468" cy="246221"/>
          </a:xfrm>
          <a:prstGeom prst="rect">
            <a:avLst/>
          </a:prstGeom>
          <a:noFill/>
        </p:spPr>
        <p:txBody>
          <a:bodyPr wrap="none" rtlCol="0">
            <a:spAutoFit/>
          </a:bodyPr>
          <a:lstStyle/>
          <a:p>
            <a:r>
              <a:rPr lang="it-IT" sz="1000" dirty="0"/>
              <a:t>Quadruped robot</a:t>
            </a:r>
          </a:p>
        </p:txBody>
      </p:sp>
      <p:sp>
        <p:nvSpPr>
          <p:cNvPr id="13" name="TextBox 12">
            <a:extLst>
              <a:ext uri="{FF2B5EF4-FFF2-40B4-BE49-F238E27FC236}">
                <a16:creationId xmlns:a16="http://schemas.microsoft.com/office/drawing/2014/main" id="{C17FAD05-8E09-6D4D-B913-C584D24A77BF}"/>
              </a:ext>
            </a:extLst>
          </p:cNvPr>
          <p:cNvSpPr txBox="1"/>
          <p:nvPr/>
        </p:nvSpPr>
        <p:spPr>
          <a:xfrm>
            <a:off x="4447098" y="2837443"/>
            <a:ext cx="1144865" cy="246221"/>
          </a:xfrm>
          <a:prstGeom prst="rect">
            <a:avLst/>
          </a:prstGeom>
          <a:noFill/>
        </p:spPr>
        <p:txBody>
          <a:bodyPr wrap="none" rtlCol="0">
            <a:spAutoFit/>
          </a:bodyPr>
          <a:lstStyle/>
          <a:p>
            <a:r>
              <a:rPr lang="it-IT" sz="1000" dirty="0"/>
              <a:t>Input-output data</a:t>
            </a:r>
          </a:p>
        </p:txBody>
      </p:sp>
      <p:sp>
        <p:nvSpPr>
          <p:cNvPr id="16" name="TextBox 15">
            <a:extLst>
              <a:ext uri="{FF2B5EF4-FFF2-40B4-BE49-F238E27FC236}">
                <a16:creationId xmlns:a16="http://schemas.microsoft.com/office/drawing/2014/main" id="{35D21E80-6D9B-DF53-6181-60B44E4901C9}"/>
              </a:ext>
            </a:extLst>
          </p:cNvPr>
          <p:cNvSpPr txBox="1"/>
          <p:nvPr/>
        </p:nvSpPr>
        <p:spPr>
          <a:xfrm>
            <a:off x="7072018" y="4760119"/>
            <a:ext cx="1386918" cy="246221"/>
          </a:xfrm>
          <a:prstGeom prst="rect">
            <a:avLst/>
          </a:prstGeom>
          <a:noFill/>
        </p:spPr>
        <p:txBody>
          <a:bodyPr wrap="none" rtlCol="0">
            <a:spAutoFit/>
          </a:bodyPr>
          <a:lstStyle/>
          <a:p>
            <a:pPr algn="ctr"/>
            <a:r>
              <a:rPr lang="it-IT" sz="1000" dirty="0"/>
              <a:t>Latent representation</a:t>
            </a:r>
          </a:p>
        </p:txBody>
      </p:sp>
      <p:sp>
        <p:nvSpPr>
          <p:cNvPr id="17" name="TextBox 16">
            <a:extLst>
              <a:ext uri="{FF2B5EF4-FFF2-40B4-BE49-F238E27FC236}">
                <a16:creationId xmlns:a16="http://schemas.microsoft.com/office/drawing/2014/main" id="{13B848CA-2537-7F73-FE7C-41CA56E1A99A}"/>
              </a:ext>
            </a:extLst>
          </p:cNvPr>
          <p:cNvSpPr txBox="1"/>
          <p:nvPr/>
        </p:nvSpPr>
        <p:spPr>
          <a:xfrm>
            <a:off x="4351723" y="4760119"/>
            <a:ext cx="1335622" cy="246221"/>
          </a:xfrm>
          <a:prstGeom prst="rect">
            <a:avLst/>
          </a:prstGeom>
          <a:noFill/>
        </p:spPr>
        <p:txBody>
          <a:bodyPr wrap="none" rtlCol="0">
            <a:spAutoFit/>
          </a:bodyPr>
          <a:lstStyle/>
          <a:p>
            <a:pPr algn="ctr"/>
            <a:r>
              <a:rPr lang="it-IT" sz="1000" dirty="0"/>
              <a:t>Symbolic regression</a:t>
            </a:r>
          </a:p>
        </p:txBody>
      </p:sp>
    </p:spTree>
    <p:extLst>
      <p:ext uri="{BB962C8B-B14F-4D97-AF65-F5344CB8AC3E}">
        <p14:creationId xmlns:p14="http://schemas.microsoft.com/office/powerpoint/2010/main" val="8952491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p:txBody>
          <a:bodyPr/>
          <a:lstStyle/>
          <a:p>
            <a:r>
              <a:rPr lang="pt-PT" dirty="0"/>
              <a:t>Proposed framework</a:t>
            </a:r>
          </a:p>
        </p:txBody>
      </p:sp>
      <p:sp>
        <p:nvSpPr>
          <p:cNvPr id="4" name="Content Placeholder 3">
            <a:extLst>
              <a:ext uri="{FF2B5EF4-FFF2-40B4-BE49-F238E27FC236}">
                <a16:creationId xmlns:a16="http://schemas.microsoft.com/office/drawing/2014/main" id="{6A98741D-99FC-0966-6D36-9D8620133102}"/>
              </a:ext>
            </a:extLst>
          </p:cNvPr>
          <p:cNvSpPr>
            <a:spLocks noGrp="1"/>
          </p:cNvSpPr>
          <p:nvPr>
            <p:ph idx="1"/>
          </p:nvPr>
        </p:nvSpPr>
        <p:spPr>
          <a:xfrm>
            <a:off x="1763106" y="1015592"/>
            <a:ext cx="7106464" cy="351064"/>
          </a:xfrm>
        </p:spPr>
        <p:txBody>
          <a:bodyPr/>
          <a:lstStyle/>
          <a:p>
            <a:pPr marL="0" indent="0">
              <a:buNone/>
            </a:pPr>
            <a:r>
              <a:rPr lang="en-GB" sz="1400" dirty="0">
                <a:latin typeface="Tahoma" panose="020B0604030504040204" pitchFamily="34" charset="0"/>
              </a:rPr>
              <a:t>“</a:t>
            </a:r>
            <a:r>
              <a:rPr lang="en-GB" sz="1400" b="1" i="0" dirty="0">
                <a:solidFill>
                  <a:srgbClr val="FF0000"/>
                </a:solidFill>
                <a:effectLst/>
                <a:latin typeface="Tahoma" panose="020B0604030504040204" pitchFamily="34" charset="0"/>
              </a:rPr>
              <a:t>Learning</a:t>
            </a:r>
            <a:r>
              <a:rPr lang="en-GB" sz="1400" i="0" dirty="0">
                <a:effectLst/>
                <a:latin typeface="Tahoma" panose="020B0604030504040204" pitchFamily="34" charset="0"/>
              </a:rPr>
              <a:t> </a:t>
            </a:r>
            <a:r>
              <a:rPr lang="en-GB" sz="1400" b="1" i="0" dirty="0">
                <a:solidFill>
                  <a:srgbClr val="FFC000"/>
                </a:solidFill>
                <a:effectLst/>
                <a:latin typeface="Tahoma" panose="020B0604030504040204" pitchFamily="34" charset="0"/>
              </a:rPr>
              <a:t>interpretable</a:t>
            </a:r>
            <a:r>
              <a:rPr lang="en-GB" sz="1400" i="0" dirty="0">
                <a:effectLst/>
                <a:latin typeface="Tahoma" panose="020B0604030504040204" pitchFamily="34" charset="0"/>
              </a:rPr>
              <a:t> </a:t>
            </a:r>
            <a:r>
              <a:rPr lang="en-GB" sz="1400" b="1" i="0" dirty="0">
                <a:solidFill>
                  <a:srgbClr val="972D83"/>
                </a:solidFill>
                <a:effectLst/>
                <a:latin typeface="Tahoma" panose="020B0604030504040204" pitchFamily="34" charset="0"/>
              </a:rPr>
              <a:t>reduced-order</a:t>
            </a:r>
            <a:r>
              <a:rPr lang="en-GB" sz="1400" i="0" dirty="0">
                <a:effectLst/>
                <a:latin typeface="Tahoma" panose="020B0604030504040204" pitchFamily="34" charset="0"/>
              </a:rPr>
              <a:t> dynamic models for </a:t>
            </a:r>
            <a:r>
              <a:rPr lang="en-GB" sz="1400" b="1" i="0" dirty="0">
                <a:solidFill>
                  <a:srgbClr val="00B050"/>
                </a:solidFill>
                <a:effectLst/>
                <a:latin typeface="Tahoma" panose="020B0604030504040204" pitchFamily="34" charset="0"/>
              </a:rPr>
              <a:t>quadruped robots</a:t>
            </a:r>
            <a:r>
              <a:rPr lang="en-GB" sz="1400" dirty="0">
                <a:latin typeface="Tahoma" panose="020B0604030504040204" pitchFamily="34" charset="0"/>
              </a:rPr>
              <a:t>”</a:t>
            </a:r>
          </a:p>
          <a:p>
            <a:endParaRPr lang="it-IT" dirty="0"/>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b="1" dirty="0">
                <a:solidFill>
                  <a:schemeClr val="bg1"/>
                </a:solidFill>
              </a:rPr>
              <a:t>Proposed framework</a:t>
            </a:r>
          </a:p>
        </p:txBody>
      </p:sp>
      <p:pic>
        <p:nvPicPr>
          <p:cNvPr id="9" name="Picture 8" descr="A picture containing tool, yellow&#10;&#10;Description automatically generated">
            <a:extLst>
              <a:ext uri="{FF2B5EF4-FFF2-40B4-BE49-F238E27FC236}">
                <a16:creationId xmlns:a16="http://schemas.microsoft.com/office/drawing/2014/main" id="{C4B658A6-3085-CB46-CD56-C375D0D9746E}"/>
              </a:ext>
            </a:extLst>
          </p:cNvPr>
          <p:cNvPicPr>
            <a:picLocks noChangeAspect="1"/>
          </p:cNvPicPr>
          <p:nvPr/>
        </p:nvPicPr>
        <p:blipFill>
          <a:blip r:embed="rId3"/>
          <a:stretch>
            <a:fillRect/>
          </a:stretch>
        </p:blipFill>
        <p:spPr>
          <a:xfrm>
            <a:off x="1763107" y="1503578"/>
            <a:ext cx="1434304" cy="1434304"/>
          </a:xfrm>
          <a:prstGeom prst="rect">
            <a:avLst/>
          </a:prstGeom>
        </p:spPr>
      </p:pic>
      <p:cxnSp>
        <p:nvCxnSpPr>
          <p:cNvPr id="3" name="Straight Arrow Connector 2">
            <a:extLst>
              <a:ext uri="{FF2B5EF4-FFF2-40B4-BE49-F238E27FC236}">
                <a16:creationId xmlns:a16="http://schemas.microsoft.com/office/drawing/2014/main" id="{EDE0B745-254A-D97A-FD0A-08AA62E7F396}"/>
              </a:ext>
            </a:extLst>
          </p:cNvPr>
          <p:cNvCxnSpPr/>
          <p:nvPr/>
        </p:nvCxnSpPr>
        <p:spPr>
          <a:xfrm>
            <a:off x="3310345" y="2125935"/>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7" name="Picture 6" descr="A picture containing graphics, circle, screenshot, graphic design&#10;&#10;Description automatically generated">
            <a:extLst>
              <a:ext uri="{FF2B5EF4-FFF2-40B4-BE49-F238E27FC236}">
                <a16:creationId xmlns:a16="http://schemas.microsoft.com/office/drawing/2014/main" id="{B51A6B3B-F944-4FF1-E620-92481B1943B5}"/>
              </a:ext>
            </a:extLst>
          </p:cNvPr>
          <p:cNvPicPr>
            <a:picLocks noChangeAspect="1"/>
          </p:cNvPicPr>
          <p:nvPr/>
        </p:nvPicPr>
        <p:blipFill>
          <a:blip r:embed="rId4"/>
          <a:stretch>
            <a:fillRect/>
          </a:stretch>
        </p:blipFill>
        <p:spPr>
          <a:xfrm>
            <a:off x="4386665" y="1492267"/>
            <a:ext cx="1267335" cy="1267335"/>
          </a:xfrm>
          <a:prstGeom prst="rect">
            <a:avLst/>
          </a:prstGeom>
        </p:spPr>
      </p:pic>
      <p:cxnSp>
        <p:nvCxnSpPr>
          <p:cNvPr id="8" name="Straight Arrow Connector 7">
            <a:extLst>
              <a:ext uri="{FF2B5EF4-FFF2-40B4-BE49-F238E27FC236}">
                <a16:creationId xmlns:a16="http://schemas.microsoft.com/office/drawing/2014/main" id="{2617D2FE-D260-2FF5-A3BB-D56AE8EFF563}"/>
              </a:ext>
            </a:extLst>
          </p:cNvPr>
          <p:cNvCxnSpPr/>
          <p:nvPr/>
        </p:nvCxnSpPr>
        <p:spPr>
          <a:xfrm>
            <a:off x="5920196" y="2125935"/>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1" name="Picture 10" descr="A picture containing screenshot, graphics, graphic design, colorfulness&#10;&#10;Description automatically generated">
            <a:extLst>
              <a:ext uri="{FF2B5EF4-FFF2-40B4-BE49-F238E27FC236}">
                <a16:creationId xmlns:a16="http://schemas.microsoft.com/office/drawing/2014/main" id="{DA0D61BF-29DE-3240-C826-FDC9B0258A88}"/>
              </a:ext>
            </a:extLst>
          </p:cNvPr>
          <p:cNvPicPr>
            <a:picLocks noChangeAspect="1"/>
          </p:cNvPicPr>
          <p:nvPr/>
        </p:nvPicPr>
        <p:blipFill rotWithShape="1">
          <a:blip r:embed="rId5"/>
          <a:srcRect l="1607" t="24176" r="59732" b="5374"/>
          <a:stretch/>
        </p:blipFill>
        <p:spPr>
          <a:xfrm>
            <a:off x="6917633" y="1503579"/>
            <a:ext cx="1695688" cy="1351068"/>
          </a:xfrm>
          <a:prstGeom prst="rect">
            <a:avLst/>
          </a:prstGeom>
        </p:spPr>
      </p:pic>
      <p:cxnSp>
        <p:nvCxnSpPr>
          <p:cNvPr id="5" name="Straight Arrow Connector 4">
            <a:extLst>
              <a:ext uri="{FF2B5EF4-FFF2-40B4-BE49-F238E27FC236}">
                <a16:creationId xmlns:a16="http://schemas.microsoft.com/office/drawing/2014/main" id="{CAF4902E-4ED4-4F7D-B557-B88FFF8AE9BF}"/>
              </a:ext>
            </a:extLst>
          </p:cNvPr>
          <p:cNvCxnSpPr>
            <a:cxnSpLocks/>
          </p:cNvCxnSpPr>
          <p:nvPr/>
        </p:nvCxnSpPr>
        <p:spPr>
          <a:xfrm>
            <a:off x="7819755" y="2937882"/>
            <a:ext cx="0" cy="469846"/>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4" name="Picture 13" descr="A picture containing screenshot, graphics, graphic design, colorfulness&#10;&#10;Description automatically generated">
            <a:extLst>
              <a:ext uri="{FF2B5EF4-FFF2-40B4-BE49-F238E27FC236}">
                <a16:creationId xmlns:a16="http://schemas.microsoft.com/office/drawing/2014/main" id="{E1030944-7841-48D9-3F8C-25115D5AADC0}"/>
              </a:ext>
            </a:extLst>
          </p:cNvPr>
          <p:cNvPicPr>
            <a:picLocks noChangeAspect="1"/>
          </p:cNvPicPr>
          <p:nvPr/>
        </p:nvPicPr>
        <p:blipFill rotWithShape="1">
          <a:blip r:embed="rId5"/>
          <a:srcRect l="39024" t="29547" r="41607" b="24474"/>
          <a:stretch/>
        </p:blipFill>
        <p:spPr>
          <a:xfrm>
            <a:off x="7032606" y="3321814"/>
            <a:ext cx="1575706" cy="1635412"/>
          </a:xfrm>
          <a:prstGeom prst="rect">
            <a:avLst/>
          </a:prstGeom>
        </p:spPr>
      </p:pic>
      <p:cxnSp>
        <p:nvCxnSpPr>
          <p:cNvPr id="10" name="Straight Arrow Connector 9">
            <a:extLst>
              <a:ext uri="{FF2B5EF4-FFF2-40B4-BE49-F238E27FC236}">
                <a16:creationId xmlns:a16="http://schemas.microsoft.com/office/drawing/2014/main" id="{ADD9D6E9-57CD-E8D6-E36C-A0D3F2B70991}"/>
              </a:ext>
            </a:extLst>
          </p:cNvPr>
          <p:cNvCxnSpPr>
            <a:cxnSpLocks/>
          </p:cNvCxnSpPr>
          <p:nvPr/>
        </p:nvCxnSpPr>
        <p:spPr>
          <a:xfrm flipH="1">
            <a:off x="5921828" y="4115300"/>
            <a:ext cx="798469"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5" name="Picture 14" descr="A picture containing white, circle, sketch, diagram&#10;&#10;Description automatically generated">
            <a:extLst>
              <a:ext uri="{FF2B5EF4-FFF2-40B4-BE49-F238E27FC236}">
                <a16:creationId xmlns:a16="http://schemas.microsoft.com/office/drawing/2014/main" id="{6766E47C-5418-6ABA-134D-62C6B252F16F}"/>
              </a:ext>
            </a:extLst>
          </p:cNvPr>
          <p:cNvPicPr>
            <a:picLocks noChangeAspect="1"/>
          </p:cNvPicPr>
          <p:nvPr/>
        </p:nvPicPr>
        <p:blipFill>
          <a:blip r:embed="rId6"/>
          <a:stretch>
            <a:fillRect/>
          </a:stretch>
        </p:blipFill>
        <p:spPr>
          <a:xfrm>
            <a:off x="4386665" y="3407728"/>
            <a:ext cx="1267335" cy="1352391"/>
          </a:xfrm>
          <a:prstGeom prst="rect">
            <a:avLst/>
          </a:prstGeom>
        </p:spPr>
      </p:pic>
      <p:cxnSp>
        <p:nvCxnSpPr>
          <p:cNvPr id="12" name="Straight Arrow Connector 11">
            <a:extLst>
              <a:ext uri="{FF2B5EF4-FFF2-40B4-BE49-F238E27FC236}">
                <a16:creationId xmlns:a16="http://schemas.microsoft.com/office/drawing/2014/main" id="{B25EDA06-E1A8-D882-9DAF-CD735BC41150}"/>
              </a:ext>
            </a:extLst>
          </p:cNvPr>
          <p:cNvCxnSpPr>
            <a:cxnSpLocks/>
          </p:cNvCxnSpPr>
          <p:nvPr/>
        </p:nvCxnSpPr>
        <p:spPr>
          <a:xfrm flipH="1">
            <a:off x="3331030" y="4121243"/>
            <a:ext cx="798469"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pic>
        <p:nvPicPr>
          <p:cNvPr id="16" name="Picture 15" descr="A picture containing text, font, white, algebra&#10;&#10;Description automatically generated">
            <a:extLst>
              <a:ext uri="{FF2B5EF4-FFF2-40B4-BE49-F238E27FC236}">
                <a16:creationId xmlns:a16="http://schemas.microsoft.com/office/drawing/2014/main" id="{5C291A7C-993B-DA6A-1129-89E2BBBC5F4B}"/>
              </a:ext>
            </a:extLst>
          </p:cNvPr>
          <p:cNvPicPr>
            <a:picLocks noChangeAspect="1"/>
          </p:cNvPicPr>
          <p:nvPr/>
        </p:nvPicPr>
        <p:blipFill rotWithShape="1">
          <a:blip r:embed="rId7"/>
          <a:srcRect r="38320"/>
          <a:stretch/>
        </p:blipFill>
        <p:spPr>
          <a:xfrm>
            <a:off x="1878948" y="3681650"/>
            <a:ext cx="1244987" cy="867299"/>
          </a:xfrm>
          <a:prstGeom prst="rect">
            <a:avLst/>
          </a:prstGeom>
        </p:spPr>
      </p:pic>
      <p:sp>
        <p:nvSpPr>
          <p:cNvPr id="13" name="TextBox 12">
            <a:extLst>
              <a:ext uri="{FF2B5EF4-FFF2-40B4-BE49-F238E27FC236}">
                <a16:creationId xmlns:a16="http://schemas.microsoft.com/office/drawing/2014/main" id="{55D0F596-774B-CC5A-151D-EEACCA3E5582}"/>
              </a:ext>
            </a:extLst>
          </p:cNvPr>
          <p:cNvSpPr txBox="1"/>
          <p:nvPr/>
        </p:nvSpPr>
        <p:spPr>
          <a:xfrm>
            <a:off x="1907025" y="2937882"/>
            <a:ext cx="1146468" cy="246221"/>
          </a:xfrm>
          <a:prstGeom prst="rect">
            <a:avLst/>
          </a:prstGeom>
          <a:noFill/>
        </p:spPr>
        <p:txBody>
          <a:bodyPr wrap="none" rtlCol="0">
            <a:spAutoFit/>
          </a:bodyPr>
          <a:lstStyle/>
          <a:p>
            <a:r>
              <a:rPr lang="it-IT" sz="1000" dirty="0"/>
              <a:t>Quadruped robot</a:t>
            </a:r>
          </a:p>
        </p:txBody>
      </p:sp>
      <p:sp>
        <p:nvSpPr>
          <p:cNvPr id="17" name="TextBox 16">
            <a:extLst>
              <a:ext uri="{FF2B5EF4-FFF2-40B4-BE49-F238E27FC236}">
                <a16:creationId xmlns:a16="http://schemas.microsoft.com/office/drawing/2014/main" id="{EB0DBC57-A8B0-8C2B-33C2-197B8420896D}"/>
              </a:ext>
            </a:extLst>
          </p:cNvPr>
          <p:cNvSpPr txBox="1"/>
          <p:nvPr/>
        </p:nvSpPr>
        <p:spPr>
          <a:xfrm>
            <a:off x="4447098" y="2837443"/>
            <a:ext cx="1144865" cy="246221"/>
          </a:xfrm>
          <a:prstGeom prst="rect">
            <a:avLst/>
          </a:prstGeom>
          <a:noFill/>
        </p:spPr>
        <p:txBody>
          <a:bodyPr wrap="none" rtlCol="0">
            <a:spAutoFit/>
          </a:bodyPr>
          <a:lstStyle/>
          <a:p>
            <a:r>
              <a:rPr lang="it-IT" sz="1000" dirty="0"/>
              <a:t>Input-output data</a:t>
            </a:r>
          </a:p>
        </p:txBody>
      </p:sp>
      <p:sp>
        <p:nvSpPr>
          <p:cNvPr id="18" name="TextBox 17">
            <a:extLst>
              <a:ext uri="{FF2B5EF4-FFF2-40B4-BE49-F238E27FC236}">
                <a16:creationId xmlns:a16="http://schemas.microsoft.com/office/drawing/2014/main" id="{B9511AFF-10C9-10E0-30BF-6CE645309069}"/>
              </a:ext>
            </a:extLst>
          </p:cNvPr>
          <p:cNvSpPr txBox="1"/>
          <p:nvPr/>
        </p:nvSpPr>
        <p:spPr>
          <a:xfrm>
            <a:off x="7072018" y="4760119"/>
            <a:ext cx="1386918" cy="246221"/>
          </a:xfrm>
          <a:prstGeom prst="rect">
            <a:avLst/>
          </a:prstGeom>
          <a:noFill/>
        </p:spPr>
        <p:txBody>
          <a:bodyPr wrap="none" rtlCol="0">
            <a:spAutoFit/>
          </a:bodyPr>
          <a:lstStyle/>
          <a:p>
            <a:pPr algn="ctr"/>
            <a:r>
              <a:rPr lang="it-IT" sz="1000" dirty="0"/>
              <a:t>Latent representation</a:t>
            </a:r>
          </a:p>
        </p:txBody>
      </p:sp>
      <p:sp>
        <p:nvSpPr>
          <p:cNvPr id="19" name="TextBox 18">
            <a:extLst>
              <a:ext uri="{FF2B5EF4-FFF2-40B4-BE49-F238E27FC236}">
                <a16:creationId xmlns:a16="http://schemas.microsoft.com/office/drawing/2014/main" id="{61D65161-8BF4-F512-C29D-37475D987191}"/>
              </a:ext>
            </a:extLst>
          </p:cNvPr>
          <p:cNvSpPr txBox="1"/>
          <p:nvPr/>
        </p:nvSpPr>
        <p:spPr>
          <a:xfrm>
            <a:off x="4351723" y="4760119"/>
            <a:ext cx="1335622" cy="246221"/>
          </a:xfrm>
          <a:prstGeom prst="rect">
            <a:avLst/>
          </a:prstGeom>
          <a:noFill/>
        </p:spPr>
        <p:txBody>
          <a:bodyPr wrap="none" rtlCol="0">
            <a:spAutoFit/>
          </a:bodyPr>
          <a:lstStyle/>
          <a:p>
            <a:pPr algn="ctr"/>
            <a:r>
              <a:rPr lang="it-IT" sz="1000" dirty="0"/>
              <a:t>Symbolic regression</a:t>
            </a:r>
          </a:p>
        </p:txBody>
      </p:sp>
      <p:sp>
        <p:nvSpPr>
          <p:cNvPr id="20" name="TextBox 19">
            <a:extLst>
              <a:ext uri="{FF2B5EF4-FFF2-40B4-BE49-F238E27FC236}">
                <a16:creationId xmlns:a16="http://schemas.microsoft.com/office/drawing/2014/main" id="{D2A88DBE-0B4F-7234-BDC5-3A48181E6CB4}"/>
              </a:ext>
            </a:extLst>
          </p:cNvPr>
          <p:cNvSpPr txBox="1"/>
          <p:nvPr/>
        </p:nvSpPr>
        <p:spPr>
          <a:xfrm>
            <a:off x="1962332" y="4557113"/>
            <a:ext cx="1035860" cy="553998"/>
          </a:xfrm>
          <a:prstGeom prst="rect">
            <a:avLst/>
          </a:prstGeom>
          <a:noFill/>
        </p:spPr>
        <p:txBody>
          <a:bodyPr wrap="none" rtlCol="0">
            <a:spAutoFit/>
          </a:bodyPr>
          <a:lstStyle/>
          <a:p>
            <a:pPr algn="ctr"/>
            <a:r>
              <a:rPr lang="it-IT" sz="1000" dirty="0"/>
              <a:t>Reduced-order</a:t>
            </a:r>
            <a:br>
              <a:rPr lang="it-IT" sz="1000" dirty="0"/>
            </a:br>
            <a:r>
              <a:rPr lang="it-IT" sz="1000" dirty="0"/>
              <a:t>interpretable</a:t>
            </a:r>
            <a:br>
              <a:rPr lang="it-IT" sz="1000" dirty="0"/>
            </a:br>
            <a:r>
              <a:rPr lang="it-IT" sz="1000" dirty="0"/>
              <a:t>dynamic model</a:t>
            </a:r>
          </a:p>
        </p:txBody>
      </p:sp>
    </p:spTree>
    <p:extLst>
      <p:ext uri="{BB962C8B-B14F-4D97-AF65-F5344CB8AC3E}">
        <p14:creationId xmlns:p14="http://schemas.microsoft.com/office/powerpoint/2010/main" val="2972750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44D0E18-172A-73B7-BA24-D61A7C31AEFC}"/>
              </a:ext>
            </a:extLst>
          </p:cNvPr>
          <p:cNvSpPr>
            <a:spLocks noGrp="1"/>
          </p:cNvSpPr>
          <p:nvPr>
            <p:ph type="title"/>
          </p:nvPr>
        </p:nvSpPr>
        <p:spPr>
          <a:xfrm>
            <a:off x="253846" y="205979"/>
            <a:ext cx="7090513" cy="857250"/>
          </a:xfrm>
        </p:spPr>
        <p:txBody>
          <a:bodyPr/>
          <a:lstStyle/>
          <a:p>
            <a:r>
              <a:rPr lang="it-IT" dirty="0"/>
              <a:t>Learn?</a:t>
            </a:r>
          </a:p>
        </p:txBody>
      </p:sp>
      <p:sp>
        <p:nvSpPr>
          <p:cNvPr id="3" name="Title 7">
            <a:extLst>
              <a:ext uri="{FF2B5EF4-FFF2-40B4-BE49-F238E27FC236}">
                <a16:creationId xmlns:a16="http://schemas.microsoft.com/office/drawing/2014/main" id="{E5F8C5C4-8C4B-C9E8-FB9B-666D69C6C32B}"/>
              </a:ext>
            </a:extLst>
          </p:cNvPr>
          <p:cNvSpPr txBox="1">
            <a:spLocks/>
          </p:cNvSpPr>
          <p:nvPr/>
        </p:nvSpPr>
        <p:spPr>
          <a:xfrm>
            <a:off x="347735" y="1382775"/>
            <a:ext cx="3342174" cy="325717"/>
          </a:xfrm>
          <a:prstGeom prst="rect">
            <a:avLst/>
          </a:prstGeom>
        </p:spPr>
        <p:txBody>
          <a:bodyPr vert="horz" lIns="91440" tIns="45720" rIns="91440" bIns="45720" rtlCol="0" anchor="ctr">
            <a:normAutofit fontScale="92500" lnSpcReduction="10000"/>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800" dirty="0"/>
              <a:t>20-dimensional hybrid system</a:t>
            </a:r>
          </a:p>
        </p:txBody>
      </p:sp>
      <p:pic>
        <p:nvPicPr>
          <p:cNvPr id="5" name="Picture 4" descr="A picture containing sketch, diagram, drawing, line&#10;&#10;Description automatically generated">
            <a:extLst>
              <a:ext uri="{FF2B5EF4-FFF2-40B4-BE49-F238E27FC236}">
                <a16:creationId xmlns:a16="http://schemas.microsoft.com/office/drawing/2014/main" id="{0C24FA06-5116-27D9-50A7-EB8AED918D98}"/>
              </a:ext>
            </a:extLst>
          </p:cNvPr>
          <p:cNvPicPr>
            <a:picLocks noChangeAspect="1"/>
          </p:cNvPicPr>
          <p:nvPr/>
        </p:nvPicPr>
        <p:blipFill>
          <a:blip r:embed="rId3"/>
          <a:stretch>
            <a:fillRect/>
          </a:stretch>
        </p:blipFill>
        <p:spPr>
          <a:xfrm>
            <a:off x="253846" y="1790132"/>
            <a:ext cx="3529953" cy="2151064"/>
          </a:xfrm>
          <a:prstGeom prst="rect">
            <a:avLst/>
          </a:prstGeom>
        </p:spPr>
      </p:pic>
      <p:grpSp>
        <p:nvGrpSpPr>
          <p:cNvPr id="20" name="Group 19">
            <a:extLst>
              <a:ext uri="{FF2B5EF4-FFF2-40B4-BE49-F238E27FC236}">
                <a16:creationId xmlns:a16="http://schemas.microsoft.com/office/drawing/2014/main" id="{BA447506-AC72-E7FF-0A97-D00AF4F490A3}"/>
              </a:ext>
            </a:extLst>
          </p:cNvPr>
          <p:cNvGrpSpPr/>
          <p:nvPr/>
        </p:nvGrpSpPr>
        <p:grpSpPr>
          <a:xfrm>
            <a:off x="4126773" y="1382774"/>
            <a:ext cx="4693635" cy="2558422"/>
            <a:chOff x="4126773" y="1382774"/>
            <a:chExt cx="4693635" cy="2558422"/>
          </a:xfrm>
        </p:grpSpPr>
        <p:cxnSp>
          <p:nvCxnSpPr>
            <p:cNvPr id="13" name="Straight Arrow Connector 12">
              <a:extLst>
                <a:ext uri="{FF2B5EF4-FFF2-40B4-BE49-F238E27FC236}">
                  <a16:creationId xmlns:a16="http://schemas.microsoft.com/office/drawing/2014/main" id="{75BE7B3A-6073-9E47-A867-77D9F27066A6}"/>
                </a:ext>
              </a:extLst>
            </p:cNvPr>
            <p:cNvCxnSpPr/>
            <p:nvPr/>
          </p:nvCxnSpPr>
          <p:spPr>
            <a:xfrm>
              <a:off x="4126773" y="2865664"/>
              <a:ext cx="824593" cy="0"/>
            </a:xfrm>
            <a:prstGeom prst="straightConnector1">
              <a:avLst/>
            </a:prstGeom>
            <a:ln w="63500">
              <a:solidFill>
                <a:srgbClr val="00A6D6"/>
              </a:solidFill>
              <a:tailEnd type="triangle"/>
            </a:ln>
          </p:spPr>
          <p:style>
            <a:lnRef idx="2">
              <a:schemeClr val="accent1"/>
            </a:lnRef>
            <a:fillRef idx="0">
              <a:schemeClr val="accent1"/>
            </a:fillRef>
            <a:effectRef idx="1">
              <a:schemeClr val="accent1"/>
            </a:effectRef>
            <a:fontRef idx="minor">
              <a:schemeClr val="tx1"/>
            </a:fontRef>
          </p:style>
        </p:cxnSp>
        <p:sp>
          <p:nvSpPr>
            <p:cNvPr id="4" name="Title 7">
              <a:extLst>
                <a:ext uri="{FF2B5EF4-FFF2-40B4-BE49-F238E27FC236}">
                  <a16:creationId xmlns:a16="http://schemas.microsoft.com/office/drawing/2014/main" id="{AF0C329A-08F8-6066-59ED-EBC6CA92FE00}"/>
                </a:ext>
              </a:extLst>
            </p:cNvPr>
            <p:cNvSpPr txBox="1">
              <a:spLocks/>
            </p:cNvSpPr>
            <p:nvPr/>
          </p:nvSpPr>
          <p:spPr>
            <a:xfrm>
              <a:off x="5189153" y="1382774"/>
              <a:ext cx="3631255" cy="325717"/>
            </a:xfrm>
            <a:prstGeom prst="rect">
              <a:avLst/>
            </a:prstGeom>
          </p:spPr>
          <p:txBody>
            <a:bodyPr vert="horz" lIns="91440" tIns="45720" rIns="91440" bIns="45720" rtlCol="0" anchor="ctr">
              <a:normAutofit fontScale="92500" lnSpcReduction="10000"/>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800" dirty="0"/>
                <a:t>Model learning</a:t>
              </a:r>
            </a:p>
          </p:txBody>
        </p:sp>
        <p:grpSp>
          <p:nvGrpSpPr>
            <p:cNvPr id="16" name="Group 15">
              <a:extLst>
                <a:ext uri="{FF2B5EF4-FFF2-40B4-BE49-F238E27FC236}">
                  <a16:creationId xmlns:a16="http://schemas.microsoft.com/office/drawing/2014/main" id="{947532C3-56CE-4107-4197-16C318109A84}"/>
                </a:ext>
              </a:extLst>
            </p:cNvPr>
            <p:cNvGrpSpPr/>
            <p:nvPr/>
          </p:nvGrpSpPr>
          <p:grpSpPr>
            <a:xfrm>
              <a:off x="5519057" y="1790132"/>
              <a:ext cx="2979964" cy="2151064"/>
              <a:chOff x="1600201" y="1144926"/>
              <a:chExt cx="4497983" cy="3437002"/>
            </a:xfrm>
          </p:grpSpPr>
          <p:pic>
            <p:nvPicPr>
              <p:cNvPr id="17" name="Picture 16" descr="A picture containing sketch, line, diagram, drawing&#10;&#10;Description automatically generated">
                <a:extLst>
                  <a:ext uri="{FF2B5EF4-FFF2-40B4-BE49-F238E27FC236}">
                    <a16:creationId xmlns:a16="http://schemas.microsoft.com/office/drawing/2014/main" id="{8FF09AEC-8DAB-1934-17DC-97DA40F24D21}"/>
                  </a:ext>
                </a:extLst>
              </p:cNvPr>
              <p:cNvPicPr>
                <a:picLocks noChangeAspect="1"/>
              </p:cNvPicPr>
              <p:nvPr/>
            </p:nvPicPr>
            <p:blipFill>
              <a:blip r:embed="rId4"/>
              <a:stretch>
                <a:fillRect/>
              </a:stretch>
            </p:blipFill>
            <p:spPr>
              <a:xfrm>
                <a:off x="2041071" y="2773537"/>
                <a:ext cx="3616779" cy="1808391"/>
              </a:xfrm>
              <a:prstGeom prst="rect">
                <a:avLst/>
              </a:prstGeom>
            </p:spPr>
          </p:pic>
          <p:pic>
            <p:nvPicPr>
              <p:cNvPr id="18" name="Picture 17" descr="A picture containing white, circle, sketch, diagram&#10;&#10;Description automatically generated">
                <a:extLst>
                  <a:ext uri="{FF2B5EF4-FFF2-40B4-BE49-F238E27FC236}">
                    <a16:creationId xmlns:a16="http://schemas.microsoft.com/office/drawing/2014/main" id="{451FA954-11EB-3317-E339-D9896F17316A}"/>
                  </a:ext>
                </a:extLst>
              </p:cNvPr>
              <p:cNvPicPr>
                <a:picLocks noChangeAspect="1"/>
              </p:cNvPicPr>
              <p:nvPr/>
            </p:nvPicPr>
            <p:blipFill>
              <a:blip r:embed="rId5"/>
              <a:stretch>
                <a:fillRect/>
              </a:stretch>
            </p:blipFill>
            <p:spPr>
              <a:xfrm>
                <a:off x="4572000" y="1144926"/>
                <a:ext cx="1526184" cy="1628612"/>
              </a:xfrm>
              <a:prstGeom prst="rect">
                <a:avLst/>
              </a:prstGeom>
            </p:spPr>
          </p:pic>
          <p:pic>
            <p:nvPicPr>
              <p:cNvPr id="19" name="Picture 18" descr="A picture containing diagram, line, sketch&#10;&#10;Description automatically generated">
                <a:extLst>
                  <a:ext uri="{FF2B5EF4-FFF2-40B4-BE49-F238E27FC236}">
                    <a16:creationId xmlns:a16="http://schemas.microsoft.com/office/drawing/2014/main" id="{2BE898A9-5197-DB50-984B-66941481C8F5}"/>
                  </a:ext>
                </a:extLst>
              </p:cNvPr>
              <p:cNvPicPr>
                <a:picLocks noChangeAspect="1"/>
              </p:cNvPicPr>
              <p:nvPr/>
            </p:nvPicPr>
            <p:blipFill>
              <a:blip r:embed="rId6"/>
              <a:stretch>
                <a:fillRect/>
              </a:stretch>
            </p:blipFill>
            <p:spPr>
              <a:xfrm>
                <a:off x="1600201" y="1144926"/>
                <a:ext cx="2530750" cy="1628612"/>
              </a:xfrm>
              <a:prstGeom prst="rect">
                <a:avLst/>
              </a:prstGeom>
            </p:spPr>
          </p:pic>
        </p:grpSp>
      </p:grpSp>
    </p:spTree>
    <p:extLst>
      <p:ext uri="{BB962C8B-B14F-4D97-AF65-F5344CB8AC3E}">
        <p14:creationId xmlns:p14="http://schemas.microsoft.com/office/powerpoint/2010/main" val="1971704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ijdelijke aanduiding voor tekst 46">
            <a:extLst>
              <a:ext uri="{FF2B5EF4-FFF2-40B4-BE49-F238E27FC236}">
                <a16:creationId xmlns:a16="http://schemas.microsoft.com/office/drawing/2014/main" id="{43B21ADF-AC91-4738-AAFA-9356794F9379}"/>
              </a:ext>
            </a:extLst>
          </p:cNvPr>
          <p:cNvSpPr>
            <a:spLocks noGrp="1"/>
          </p:cNvSpPr>
          <p:nvPr>
            <p:ph type="body" sz="quarter" idx="14"/>
          </p:nvPr>
        </p:nvSpPr>
        <p:spPr>
          <a:solidFill>
            <a:srgbClr val="00A6D6"/>
          </a:solidFill>
        </p:spPr>
        <p:txBody>
          <a:bodyPr/>
          <a:lstStyle/>
          <a:p>
            <a:r>
              <a:rPr lang="nl-NL" dirty="0"/>
              <a:t> </a:t>
            </a:r>
          </a:p>
        </p:txBody>
      </p:sp>
      <p:sp>
        <p:nvSpPr>
          <p:cNvPr id="5" name="Titel 4">
            <a:extLst>
              <a:ext uri="{FF2B5EF4-FFF2-40B4-BE49-F238E27FC236}">
                <a16:creationId xmlns:a16="http://schemas.microsoft.com/office/drawing/2014/main" id="{0519F502-C245-4036-9F1B-103CAB35873E}"/>
              </a:ext>
            </a:extLst>
          </p:cNvPr>
          <p:cNvSpPr>
            <a:spLocks noGrp="1"/>
          </p:cNvSpPr>
          <p:nvPr>
            <p:ph type="title"/>
          </p:nvPr>
        </p:nvSpPr>
        <p:spPr>
          <a:xfrm>
            <a:off x="1615060" y="3194649"/>
            <a:ext cx="7018692" cy="1215797"/>
          </a:xfrm>
        </p:spPr>
        <p:txBody>
          <a:bodyPr>
            <a:normAutofit/>
          </a:bodyPr>
          <a:lstStyle/>
          <a:p>
            <a:r>
              <a:rPr lang="nl-NL" sz="3200" dirty="0"/>
              <a:t>Thank you for your time!</a:t>
            </a:r>
          </a:p>
        </p:txBody>
      </p:sp>
      <p:sp>
        <p:nvSpPr>
          <p:cNvPr id="23" name="Tijdelijke aanduiding voor tekst 22">
            <a:extLst>
              <a:ext uri="{FF2B5EF4-FFF2-40B4-BE49-F238E27FC236}">
                <a16:creationId xmlns:a16="http://schemas.microsoft.com/office/drawing/2014/main" id="{1B64251C-432A-419D-A275-C16685B82C40}"/>
              </a:ext>
            </a:extLst>
          </p:cNvPr>
          <p:cNvSpPr>
            <a:spLocks noGrp="1"/>
          </p:cNvSpPr>
          <p:nvPr>
            <p:ph type="body" sz="quarter" idx="4294967295"/>
          </p:nvPr>
        </p:nvSpPr>
        <p:spPr>
          <a:xfrm>
            <a:off x="523875" y="4376593"/>
            <a:ext cx="1091185" cy="516595"/>
          </a:xfrm>
        </p:spPr>
        <p:txBody>
          <a:bodyPr>
            <a:normAutofit lnSpcReduction="10000"/>
          </a:bodyPr>
          <a:lstStyle/>
          <a:p>
            <a:r>
              <a:rPr lang="nl-NL" dirty="0"/>
              <a:t> </a:t>
            </a:r>
          </a:p>
        </p:txBody>
      </p:sp>
    </p:spTree>
    <p:extLst>
      <p:ext uri="{BB962C8B-B14F-4D97-AF65-F5344CB8AC3E}">
        <p14:creationId xmlns:p14="http://schemas.microsoft.com/office/powerpoint/2010/main" val="1555140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Classic techniques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p:txBody>
          <a:bodyPr/>
          <a:lstStyle/>
          <a:p>
            <a:r>
              <a:rPr lang="it-IT" dirty="0"/>
              <a:t>Linear Regression</a:t>
            </a:r>
          </a:p>
        </p:txBody>
      </p:sp>
      <p:pic>
        <p:nvPicPr>
          <p:cNvPr id="4" name="Picture 3" descr="A picture containing text, line, plot, diagram&#10;&#10;Description automatically generated">
            <a:extLst>
              <a:ext uri="{FF2B5EF4-FFF2-40B4-BE49-F238E27FC236}">
                <a16:creationId xmlns:a16="http://schemas.microsoft.com/office/drawing/2014/main" id="{BC23C425-1DE8-C6DE-C808-508BBA428E93}"/>
              </a:ext>
            </a:extLst>
          </p:cNvPr>
          <p:cNvPicPr>
            <a:picLocks noChangeAspect="1"/>
          </p:cNvPicPr>
          <p:nvPr/>
        </p:nvPicPr>
        <p:blipFill>
          <a:blip r:embed="rId3"/>
          <a:stretch>
            <a:fillRect/>
          </a:stretch>
        </p:blipFill>
        <p:spPr>
          <a:xfrm>
            <a:off x="5316338" y="1493129"/>
            <a:ext cx="3681454" cy="2596740"/>
          </a:xfrm>
          <a:prstGeom prst="rect">
            <a:avLst/>
          </a:prstGeom>
        </p:spPr>
      </p:pic>
    </p:spTree>
    <p:extLst>
      <p:ext uri="{BB962C8B-B14F-4D97-AF65-F5344CB8AC3E}">
        <p14:creationId xmlns:p14="http://schemas.microsoft.com/office/powerpoint/2010/main" val="10274984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Classic techniques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Linear Regression</a:t>
            </a:r>
          </a:p>
          <a:p>
            <a:r>
              <a:rPr lang="it-IT" dirty="0"/>
              <a:t>Support Vector</a:t>
            </a:r>
            <a:br>
              <a:rPr lang="it-IT" dirty="0"/>
            </a:br>
            <a:r>
              <a:rPr lang="it-IT" dirty="0"/>
              <a:t>Regression</a:t>
            </a:r>
          </a:p>
        </p:txBody>
      </p:sp>
      <p:pic>
        <p:nvPicPr>
          <p:cNvPr id="4" name="Picture 3" descr="A picture containing diagram, line, plot, design&#10;&#10;Description automatically generated">
            <a:extLst>
              <a:ext uri="{FF2B5EF4-FFF2-40B4-BE49-F238E27FC236}">
                <a16:creationId xmlns:a16="http://schemas.microsoft.com/office/drawing/2014/main" id="{BAAF6E6E-414A-08DA-2333-9FB1CA4C2F58}"/>
              </a:ext>
            </a:extLst>
          </p:cNvPr>
          <p:cNvPicPr>
            <a:picLocks noChangeAspect="1"/>
          </p:cNvPicPr>
          <p:nvPr/>
        </p:nvPicPr>
        <p:blipFill>
          <a:blip r:embed="rId3"/>
          <a:stretch>
            <a:fillRect/>
          </a:stretch>
        </p:blipFill>
        <p:spPr>
          <a:xfrm>
            <a:off x="5379885" y="1193109"/>
            <a:ext cx="3309229" cy="3196780"/>
          </a:xfrm>
          <a:prstGeom prst="rect">
            <a:avLst/>
          </a:prstGeom>
        </p:spPr>
      </p:pic>
    </p:spTree>
    <p:extLst>
      <p:ext uri="{BB962C8B-B14F-4D97-AF65-F5344CB8AC3E}">
        <p14:creationId xmlns:p14="http://schemas.microsoft.com/office/powerpoint/2010/main" val="35691715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Classic techniques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Linear Regression</a:t>
            </a:r>
          </a:p>
          <a:p>
            <a:r>
              <a:rPr lang="it-IT" dirty="0"/>
              <a:t>Support Vector</a:t>
            </a:r>
            <a:br>
              <a:rPr lang="it-IT" dirty="0"/>
            </a:br>
            <a:r>
              <a:rPr lang="it-IT" dirty="0"/>
              <a:t>Regression</a:t>
            </a:r>
          </a:p>
          <a:p>
            <a:r>
              <a:rPr lang="it-IT" dirty="0"/>
              <a:t>Decision Tree</a:t>
            </a:r>
            <a:br>
              <a:rPr lang="it-IT" dirty="0"/>
            </a:br>
            <a:r>
              <a:rPr lang="it-IT" dirty="0"/>
              <a:t>Regression</a:t>
            </a:r>
          </a:p>
        </p:txBody>
      </p:sp>
      <p:pic>
        <p:nvPicPr>
          <p:cNvPr id="4" name="Picture 3" descr="A diagram of weather forecast&#10;&#10;Description automatically generated with low confidence">
            <a:extLst>
              <a:ext uri="{FF2B5EF4-FFF2-40B4-BE49-F238E27FC236}">
                <a16:creationId xmlns:a16="http://schemas.microsoft.com/office/drawing/2014/main" id="{2C8306D3-73F0-A40D-693E-09F7F0E21228}"/>
              </a:ext>
            </a:extLst>
          </p:cNvPr>
          <p:cNvPicPr>
            <a:picLocks noChangeAspect="1"/>
          </p:cNvPicPr>
          <p:nvPr/>
        </p:nvPicPr>
        <p:blipFill>
          <a:blip r:embed="rId3"/>
          <a:stretch>
            <a:fillRect/>
          </a:stretch>
        </p:blipFill>
        <p:spPr>
          <a:xfrm>
            <a:off x="5379885" y="1413832"/>
            <a:ext cx="3482731" cy="2315836"/>
          </a:xfrm>
          <a:prstGeom prst="rect">
            <a:avLst/>
          </a:prstGeom>
        </p:spPr>
      </p:pic>
    </p:spTree>
    <p:extLst>
      <p:ext uri="{BB962C8B-B14F-4D97-AF65-F5344CB8AC3E}">
        <p14:creationId xmlns:p14="http://schemas.microsoft.com/office/powerpoint/2010/main" val="620890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Classic techniques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Linear Regression</a:t>
            </a:r>
          </a:p>
          <a:p>
            <a:r>
              <a:rPr lang="it-IT" dirty="0"/>
              <a:t>Support Vector</a:t>
            </a:r>
            <a:br>
              <a:rPr lang="it-IT" dirty="0"/>
            </a:br>
            <a:r>
              <a:rPr lang="it-IT" dirty="0"/>
              <a:t>Regression</a:t>
            </a:r>
          </a:p>
          <a:p>
            <a:r>
              <a:rPr lang="it-IT" dirty="0"/>
              <a:t>Decision Tree</a:t>
            </a:r>
            <a:br>
              <a:rPr lang="it-IT" dirty="0"/>
            </a:br>
            <a:r>
              <a:rPr lang="it-IT" dirty="0"/>
              <a:t>Regression</a:t>
            </a:r>
          </a:p>
          <a:p>
            <a:r>
              <a:rPr lang="it-IT" dirty="0"/>
              <a:t>Gaussian</a:t>
            </a:r>
            <a:br>
              <a:rPr lang="it-IT" dirty="0"/>
            </a:br>
            <a:r>
              <a:rPr lang="it-IT" dirty="0"/>
              <a:t>Regression</a:t>
            </a:r>
          </a:p>
        </p:txBody>
      </p:sp>
      <p:pic>
        <p:nvPicPr>
          <p:cNvPr id="4" name="Picture 3" descr="A picture containing text, line, diagram, plot&#10;&#10;Description automatically generated">
            <a:extLst>
              <a:ext uri="{FF2B5EF4-FFF2-40B4-BE49-F238E27FC236}">
                <a16:creationId xmlns:a16="http://schemas.microsoft.com/office/drawing/2014/main" id="{468D079D-3EB5-2D41-0C74-07C189D181C8}"/>
              </a:ext>
            </a:extLst>
          </p:cNvPr>
          <p:cNvPicPr>
            <a:picLocks noChangeAspect="1"/>
          </p:cNvPicPr>
          <p:nvPr/>
        </p:nvPicPr>
        <p:blipFill>
          <a:blip r:embed="rId3"/>
          <a:stretch>
            <a:fillRect/>
          </a:stretch>
        </p:blipFill>
        <p:spPr>
          <a:xfrm>
            <a:off x="5379885" y="1707856"/>
            <a:ext cx="3332662" cy="2167285"/>
          </a:xfrm>
          <a:prstGeom prst="rect">
            <a:avLst/>
          </a:prstGeom>
        </p:spPr>
      </p:pic>
    </p:spTree>
    <p:extLst>
      <p:ext uri="{BB962C8B-B14F-4D97-AF65-F5344CB8AC3E}">
        <p14:creationId xmlns:p14="http://schemas.microsoft.com/office/powerpoint/2010/main" val="37719141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Deep Learning</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Recurrent Neural</a:t>
            </a:r>
            <a:br>
              <a:rPr lang="it-IT" dirty="0"/>
            </a:br>
            <a:r>
              <a:rPr lang="it-IT" dirty="0"/>
              <a:t>Networks</a:t>
            </a:r>
          </a:p>
        </p:txBody>
      </p:sp>
      <p:pic>
        <p:nvPicPr>
          <p:cNvPr id="4" name="Picture 3">
            <a:extLst>
              <a:ext uri="{FF2B5EF4-FFF2-40B4-BE49-F238E27FC236}">
                <a16:creationId xmlns:a16="http://schemas.microsoft.com/office/drawing/2014/main" id="{468D079D-3EB5-2D41-0C74-07C189D181C8}"/>
              </a:ext>
            </a:extLst>
          </p:cNvPr>
          <p:cNvPicPr>
            <a:picLocks noChangeAspect="1"/>
          </p:cNvPicPr>
          <p:nvPr/>
        </p:nvPicPr>
        <p:blipFill>
          <a:blip r:embed="rId3"/>
          <a:srcRect/>
          <a:stretch/>
        </p:blipFill>
        <p:spPr>
          <a:xfrm>
            <a:off x="5379885" y="1212403"/>
            <a:ext cx="3227034" cy="3158191"/>
          </a:xfrm>
          <a:prstGeom prst="rect">
            <a:avLst/>
          </a:prstGeom>
        </p:spPr>
      </p:pic>
    </p:spTree>
    <p:extLst>
      <p:ext uri="{BB962C8B-B14F-4D97-AF65-F5344CB8AC3E}">
        <p14:creationId xmlns:p14="http://schemas.microsoft.com/office/powerpoint/2010/main" val="34546653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Deep Learning</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Recurrent Neural</a:t>
            </a:r>
            <a:br>
              <a:rPr lang="it-IT" dirty="0"/>
            </a:br>
            <a:r>
              <a:rPr lang="it-IT" dirty="0"/>
              <a:t>Networks</a:t>
            </a:r>
          </a:p>
          <a:p>
            <a:pPr lvl="1"/>
            <a:r>
              <a:rPr lang="it-IT" dirty="0"/>
              <a:t>Long Short-Term Memory Networks</a:t>
            </a:r>
          </a:p>
        </p:txBody>
      </p:sp>
      <p:pic>
        <p:nvPicPr>
          <p:cNvPr id="4" name="Picture 3">
            <a:extLst>
              <a:ext uri="{FF2B5EF4-FFF2-40B4-BE49-F238E27FC236}">
                <a16:creationId xmlns:a16="http://schemas.microsoft.com/office/drawing/2014/main" id="{468D079D-3EB5-2D41-0C74-07C189D181C8}"/>
              </a:ext>
            </a:extLst>
          </p:cNvPr>
          <p:cNvPicPr>
            <a:picLocks noChangeAspect="1"/>
          </p:cNvPicPr>
          <p:nvPr/>
        </p:nvPicPr>
        <p:blipFill>
          <a:blip r:embed="rId3"/>
          <a:srcRect/>
          <a:stretch/>
        </p:blipFill>
        <p:spPr>
          <a:xfrm>
            <a:off x="5329488" y="1502230"/>
            <a:ext cx="3540082" cy="2658616"/>
          </a:xfrm>
          <a:prstGeom prst="rect">
            <a:avLst/>
          </a:prstGeom>
        </p:spPr>
      </p:pic>
    </p:spTree>
    <p:extLst>
      <p:ext uri="{BB962C8B-B14F-4D97-AF65-F5344CB8AC3E}">
        <p14:creationId xmlns:p14="http://schemas.microsoft.com/office/powerpoint/2010/main" val="40707049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Deep Learning</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Recurrent Neural</a:t>
            </a:r>
            <a:br>
              <a:rPr lang="it-IT" dirty="0"/>
            </a:br>
            <a:r>
              <a:rPr lang="it-IT" dirty="0"/>
              <a:t>Networks</a:t>
            </a:r>
          </a:p>
          <a:p>
            <a:pPr lvl="1"/>
            <a:r>
              <a:rPr lang="it-IT" dirty="0"/>
              <a:t>Long Short-Term Memory Networks</a:t>
            </a:r>
          </a:p>
          <a:p>
            <a:pPr lvl="1"/>
            <a:r>
              <a:rPr lang="it-IT" dirty="0"/>
              <a:t>Gated Recurrent Units</a:t>
            </a:r>
          </a:p>
        </p:txBody>
      </p:sp>
      <p:pic>
        <p:nvPicPr>
          <p:cNvPr id="4" name="Picture 3">
            <a:extLst>
              <a:ext uri="{FF2B5EF4-FFF2-40B4-BE49-F238E27FC236}">
                <a16:creationId xmlns:a16="http://schemas.microsoft.com/office/drawing/2014/main" id="{468D079D-3EB5-2D41-0C74-07C189D181C8}"/>
              </a:ext>
            </a:extLst>
          </p:cNvPr>
          <p:cNvPicPr>
            <a:picLocks noChangeAspect="1"/>
          </p:cNvPicPr>
          <p:nvPr/>
        </p:nvPicPr>
        <p:blipFill>
          <a:blip r:embed="rId3"/>
          <a:srcRect/>
          <a:stretch/>
        </p:blipFill>
        <p:spPr>
          <a:xfrm>
            <a:off x="5404376" y="1433955"/>
            <a:ext cx="3331409" cy="2716831"/>
          </a:xfrm>
          <a:prstGeom prst="rect">
            <a:avLst/>
          </a:prstGeom>
        </p:spPr>
      </p:pic>
    </p:spTree>
    <p:extLst>
      <p:ext uri="{BB962C8B-B14F-4D97-AF65-F5344CB8AC3E}">
        <p14:creationId xmlns:p14="http://schemas.microsoft.com/office/powerpoint/2010/main" val="33808707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Deep Learning</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b="1"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7" name="Content Placeholder 6">
            <a:extLst>
              <a:ext uri="{FF2B5EF4-FFF2-40B4-BE49-F238E27FC236}">
                <a16:creationId xmlns:a16="http://schemas.microsoft.com/office/drawing/2014/main" id="{E6326FA6-7AF1-2127-9B54-98B333E6B026}"/>
              </a:ext>
            </a:extLst>
          </p:cNvPr>
          <p:cNvSpPr>
            <a:spLocks noGrp="1"/>
          </p:cNvSpPr>
          <p:nvPr>
            <p:ph idx="1"/>
          </p:nvPr>
        </p:nvSpPr>
        <p:spPr>
          <a:xfrm>
            <a:off x="1763106" y="1200150"/>
            <a:ext cx="3429380" cy="3486122"/>
          </a:xfrm>
        </p:spPr>
        <p:txBody>
          <a:bodyPr>
            <a:normAutofit/>
          </a:bodyPr>
          <a:lstStyle/>
          <a:p>
            <a:r>
              <a:rPr lang="it-IT" dirty="0"/>
              <a:t>Recurrent Neural</a:t>
            </a:r>
            <a:br>
              <a:rPr lang="it-IT" dirty="0"/>
            </a:br>
            <a:r>
              <a:rPr lang="it-IT" dirty="0"/>
              <a:t>Networks</a:t>
            </a:r>
          </a:p>
          <a:p>
            <a:pPr lvl="1"/>
            <a:r>
              <a:rPr lang="it-IT" dirty="0"/>
              <a:t>Long Short-Term Memory Networks</a:t>
            </a:r>
          </a:p>
          <a:p>
            <a:pPr lvl="1"/>
            <a:r>
              <a:rPr lang="it-IT" dirty="0"/>
              <a:t>Gated Recurrent Units</a:t>
            </a:r>
          </a:p>
          <a:p>
            <a:r>
              <a:rPr lang="it-IT" dirty="0"/>
              <a:t>Transformers</a:t>
            </a:r>
          </a:p>
        </p:txBody>
      </p:sp>
      <p:pic>
        <p:nvPicPr>
          <p:cNvPr id="4" name="Picture 3">
            <a:extLst>
              <a:ext uri="{FF2B5EF4-FFF2-40B4-BE49-F238E27FC236}">
                <a16:creationId xmlns:a16="http://schemas.microsoft.com/office/drawing/2014/main" id="{468D079D-3EB5-2D41-0C74-07C189D181C8}"/>
              </a:ext>
            </a:extLst>
          </p:cNvPr>
          <p:cNvPicPr>
            <a:picLocks noChangeAspect="1"/>
          </p:cNvPicPr>
          <p:nvPr/>
        </p:nvPicPr>
        <p:blipFill>
          <a:blip r:embed="rId3"/>
          <a:srcRect/>
          <a:stretch/>
        </p:blipFill>
        <p:spPr>
          <a:xfrm>
            <a:off x="5192486" y="1048438"/>
            <a:ext cx="3873468" cy="3486122"/>
          </a:xfrm>
          <a:prstGeom prst="rect">
            <a:avLst/>
          </a:prstGeom>
        </p:spPr>
      </p:pic>
    </p:spTree>
    <p:extLst>
      <p:ext uri="{BB962C8B-B14F-4D97-AF65-F5344CB8AC3E}">
        <p14:creationId xmlns:p14="http://schemas.microsoft.com/office/powerpoint/2010/main" val="34333534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Outline</a:t>
            </a:r>
          </a:p>
        </p:txBody>
      </p:sp>
      <p:sp>
        <p:nvSpPr>
          <p:cNvPr id="3" name="Content Placeholder 2">
            <a:extLst>
              <a:ext uri="{FF2B5EF4-FFF2-40B4-BE49-F238E27FC236}">
                <a16:creationId xmlns:a16="http://schemas.microsoft.com/office/drawing/2014/main" id="{EE3FAED7-5D87-B600-7F40-2C5AD58F7625}"/>
              </a:ext>
            </a:extLst>
          </p:cNvPr>
          <p:cNvSpPr>
            <a:spLocks noGrp="1"/>
          </p:cNvSpPr>
          <p:nvPr>
            <p:ph idx="1"/>
          </p:nvPr>
        </p:nvSpPr>
        <p:spPr>
          <a:xfrm>
            <a:off x="1763106" y="1722664"/>
            <a:ext cx="7221096" cy="3133420"/>
          </a:xfrm>
        </p:spPr>
        <p:txBody>
          <a:bodyPr>
            <a:normAutofit/>
          </a:bodyPr>
          <a:lstStyle/>
          <a:p>
            <a:pPr marL="514350" indent="-514350">
              <a:lnSpc>
                <a:spcPct val="150000"/>
              </a:lnSpc>
              <a:buFont typeface="+mj-lt"/>
              <a:buAutoNum type="arabicPeriod"/>
            </a:pPr>
            <a:endParaRPr lang="pt-PT" sz="2000" dirty="0"/>
          </a:p>
          <a:p>
            <a:pPr marL="514350" indent="-514350">
              <a:lnSpc>
                <a:spcPct val="150000"/>
              </a:lnSpc>
              <a:buFont typeface="+mj-lt"/>
              <a:buAutoNum type="arabicPeriod"/>
            </a:pPr>
            <a:r>
              <a:rPr lang="pt-PT" sz="2000" dirty="0"/>
              <a:t>Introduction to </a:t>
            </a:r>
            <a:r>
              <a:rPr lang="pt-PT" sz="2000" b="1" dirty="0">
                <a:solidFill>
                  <a:srgbClr val="00B050"/>
                </a:solidFill>
              </a:rPr>
              <a:t>quadruped robots</a:t>
            </a:r>
          </a:p>
          <a:p>
            <a:pPr marL="514350" indent="-514350">
              <a:lnSpc>
                <a:spcPct val="150000"/>
              </a:lnSpc>
              <a:buFont typeface="+mj-lt"/>
              <a:buAutoNum type="arabicPeriod"/>
            </a:pPr>
            <a:r>
              <a:rPr lang="pt-PT" sz="2000" dirty="0"/>
              <a:t>Overview on </a:t>
            </a:r>
            <a:r>
              <a:rPr lang="pt-PT" sz="2000" b="1" dirty="0">
                <a:solidFill>
                  <a:srgbClr val="FF0000"/>
                </a:solidFill>
              </a:rPr>
              <a:t>model learning</a:t>
            </a:r>
          </a:p>
          <a:p>
            <a:pPr marL="914400" lvl="1" indent="-514350">
              <a:lnSpc>
                <a:spcPct val="150000"/>
              </a:lnSpc>
              <a:buFont typeface="+mj-lt"/>
              <a:buAutoNum type="arabicPeriod"/>
            </a:pPr>
            <a:r>
              <a:rPr lang="pt-PT" sz="1600" dirty="0"/>
              <a:t>Dimensionality reduction with </a:t>
            </a:r>
            <a:r>
              <a:rPr lang="pt-PT" sz="1600" b="1" dirty="0">
                <a:solidFill>
                  <a:srgbClr val="4B3681"/>
                </a:solidFill>
              </a:rPr>
              <a:t>Autoencoders</a:t>
            </a:r>
          </a:p>
          <a:p>
            <a:pPr marL="914400" lvl="1" indent="-514350">
              <a:lnSpc>
                <a:spcPct val="150000"/>
              </a:lnSpc>
              <a:buFont typeface="+mj-lt"/>
              <a:buAutoNum type="arabicPeriod"/>
            </a:pPr>
            <a:r>
              <a:rPr lang="pt-PT" sz="1600" dirty="0"/>
              <a:t>Learning with </a:t>
            </a:r>
            <a:r>
              <a:rPr lang="pt-PT" sz="1600" b="1" dirty="0">
                <a:solidFill>
                  <a:srgbClr val="FFC000"/>
                </a:solidFill>
              </a:rPr>
              <a:t>Symbolic</a:t>
            </a:r>
            <a:r>
              <a:rPr lang="pt-PT" sz="1600" dirty="0"/>
              <a:t> regression</a:t>
            </a:r>
            <a:endParaRPr lang="pt-PT" sz="2000" dirty="0"/>
          </a:p>
          <a:p>
            <a:pPr marL="514350" indent="-514350">
              <a:lnSpc>
                <a:spcPct val="150000"/>
              </a:lnSpc>
              <a:buFont typeface="+mj-lt"/>
              <a:buAutoNum type="arabicPeriod"/>
            </a:pPr>
            <a:r>
              <a:rPr lang="pt-PT" sz="2000" dirty="0"/>
              <a:t>Proposed framework</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sp>
        <p:nvSpPr>
          <p:cNvPr id="4" name="TextBox 3">
            <a:extLst>
              <a:ext uri="{FF2B5EF4-FFF2-40B4-BE49-F238E27FC236}">
                <a16:creationId xmlns:a16="http://schemas.microsoft.com/office/drawing/2014/main" id="{D162E73E-9446-3A73-59C4-F0E619413983}"/>
              </a:ext>
            </a:extLst>
          </p:cNvPr>
          <p:cNvSpPr txBox="1"/>
          <p:nvPr/>
        </p:nvSpPr>
        <p:spPr>
          <a:xfrm>
            <a:off x="1763106" y="1100427"/>
            <a:ext cx="7106464" cy="738664"/>
          </a:xfrm>
          <a:prstGeom prst="rect">
            <a:avLst/>
          </a:prstGeom>
          <a:noFill/>
        </p:spPr>
        <p:txBody>
          <a:bodyPr wrap="square" rtlCol="0">
            <a:spAutoFit/>
          </a:bodyPr>
          <a:lstStyle/>
          <a:p>
            <a:r>
              <a:rPr lang="en-GB" sz="2100" dirty="0">
                <a:latin typeface="Tahoma" panose="020B0604030504040204" pitchFamily="34" charset="0"/>
              </a:rPr>
              <a:t>“</a:t>
            </a:r>
            <a:r>
              <a:rPr lang="en-GB" sz="2100" b="1" i="0" dirty="0">
                <a:solidFill>
                  <a:srgbClr val="FF0000"/>
                </a:solidFill>
                <a:effectLst/>
                <a:latin typeface="Tahoma" panose="020B0604030504040204" pitchFamily="34" charset="0"/>
              </a:rPr>
              <a:t>Learning</a:t>
            </a:r>
            <a:r>
              <a:rPr lang="en-GB" sz="2100" i="0" dirty="0">
                <a:effectLst/>
                <a:latin typeface="Tahoma" panose="020B0604030504040204" pitchFamily="34" charset="0"/>
              </a:rPr>
              <a:t> </a:t>
            </a:r>
            <a:r>
              <a:rPr lang="en-GB" sz="2100" b="1" i="0" dirty="0">
                <a:solidFill>
                  <a:srgbClr val="FFC000"/>
                </a:solidFill>
                <a:effectLst/>
                <a:latin typeface="Tahoma" panose="020B0604030504040204" pitchFamily="34" charset="0"/>
              </a:rPr>
              <a:t>interpretable</a:t>
            </a:r>
            <a:r>
              <a:rPr lang="en-GB" sz="2100" i="0" dirty="0">
                <a:effectLst/>
                <a:latin typeface="Tahoma" panose="020B0604030504040204" pitchFamily="34" charset="0"/>
              </a:rPr>
              <a:t> </a:t>
            </a:r>
            <a:r>
              <a:rPr lang="en-GB" sz="2100" b="1" i="0" dirty="0">
                <a:solidFill>
                  <a:srgbClr val="7030A0"/>
                </a:solidFill>
                <a:effectLst/>
                <a:latin typeface="Tahoma" panose="020B0604030504040204" pitchFamily="34" charset="0"/>
              </a:rPr>
              <a:t>reduced-order</a:t>
            </a:r>
            <a:r>
              <a:rPr lang="en-GB" sz="2100" i="0" dirty="0">
                <a:effectLst/>
                <a:latin typeface="Tahoma" panose="020B0604030504040204" pitchFamily="34" charset="0"/>
              </a:rPr>
              <a:t> dynamic models for </a:t>
            </a:r>
            <a:r>
              <a:rPr lang="en-GB" sz="2100" b="1" i="0" dirty="0">
                <a:solidFill>
                  <a:srgbClr val="00B050"/>
                </a:solidFill>
                <a:effectLst/>
                <a:latin typeface="Tahoma" panose="020B0604030504040204" pitchFamily="34" charset="0"/>
              </a:rPr>
              <a:t>quadruped robots</a:t>
            </a:r>
            <a:r>
              <a:rPr lang="en-GB" sz="2100" dirty="0">
                <a:latin typeface="Tahoma" panose="020B0604030504040204" pitchFamily="34" charset="0"/>
              </a:rPr>
              <a:t>”</a:t>
            </a:r>
          </a:p>
        </p:txBody>
      </p:sp>
    </p:spTree>
    <p:extLst>
      <p:ext uri="{BB962C8B-B14F-4D97-AF65-F5344CB8AC3E}">
        <p14:creationId xmlns:p14="http://schemas.microsoft.com/office/powerpoint/2010/main" val="2915937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Quadruped robots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b="1"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pic>
        <p:nvPicPr>
          <p:cNvPr id="9" name="Content Placeholder 4" descr="A picture containing machine, automaton, tool, robot&#10;&#10;Description automatically generated">
            <a:extLst>
              <a:ext uri="{FF2B5EF4-FFF2-40B4-BE49-F238E27FC236}">
                <a16:creationId xmlns:a16="http://schemas.microsoft.com/office/drawing/2014/main" id="{B556AA0C-E391-145F-05BB-023F33BEED53}"/>
              </a:ext>
            </a:extLst>
          </p:cNvPr>
          <p:cNvPicPr>
            <a:picLocks noChangeAspect="1"/>
          </p:cNvPicPr>
          <p:nvPr/>
        </p:nvPicPr>
        <p:blipFill>
          <a:blip r:embed="rId2"/>
          <a:stretch>
            <a:fillRect/>
          </a:stretch>
        </p:blipFill>
        <p:spPr>
          <a:xfrm>
            <a:off x="6546566" y="1130443"/>
            <a:ext cx="2010068" cy="2065138"/>
          </a:xfrm>
          <a:prstGeom prst="rect">
            <a:avLst/>
          </a:prstGeom>
        </p:spPr>
      </p:pic>
      <p:sp>
        <p:nvSpPr>
          <p:cNvPr id="10" name="Title 7">
            <a:extLst>
              <a:ext uri="{FF2B5EF4-FFF2-40B4-BE49-F238E27FC236}">
                <a16:creationId xmlns:a16="http://schemas.microsoft.com/office/drawing/2014/main" id="{021CF148-CEF5-2BAE-93C2-1815DCC9BC3D}"/>
              </a:ext>
            </a:extLst>
          </p:cNvPr>
          <p:cNvSpPr txBox="1">
            <a:spLocks/>
          </p:cNvSpPr>
          <p:nvPr/>
        </p:nvSpPr>
        <p:spPr>
          <a:xfrm>
            <a:off x="6471552" y="3195581"/>
            <a:ext cx="2160096" cy="31181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000" dirty="0">
                <a:solidFill>
                  <a:schemeClr val="tx1"/>
                </a:solidFill>
              </a:rPr>
              <a:t>ANYmal by ANYbotics (2016)</a:t>
            </a:r>
          </a:p>
        </p:txBody>
      </p:sp>
      <p:pic>
        <p:nvPicPr>
          <p:cNvPr id="12" name="Picture 11" descr="A picture containing toy, action figure&#10;&#10;Description automatically generated">
            <a:extLst>
              <a:ext uri="{FF2B5EF4-FFF2-40B4-BE49-F238E27FC236}">
                <a16:creationId xmlns:a16="http://schemas.microsoft.com/office/drawing/2014/main" id="{1273956C-D2F2-7138-5D3A-7B2D9C565632}"/>
              </a:ext>
            </a:extLst>
          </p:cNvPr>
          <p:cNvPicPr>
            <a:picLocks noChangeAspect="1"/>
          </p:cNvPicPr>
          <p:nvPr/>
        </p:nvPicPr>
        <p:blipFill>
          <a:blip r:embed="rId3"/>
          <a:stretch>
            <a:fillRect/>
          </a:stretch>
        </p:blipFill>
        <p:spPr>
          <a:xfrm>
            <a:off x="1966930" y="917698"/>
            <a:ext cx="1909917" cy="2277883"/>
          </a:xfrm>
          <a:prstGeom prst="rect">
            <a:avLst/>
          </a:prstGeom>
        </p:spPr>
      </p:pic>
      <p:sp>
        <p:nvSpPr>
          <p:cNvPr id="13" name="Title 7">
            <a:extLst>
              <a:ext uri="{FF2B5EF4-FFF2-40B4-BE49-F238E27FC236}">
                <a16:creationId xmlns:a16="http://schemas.microsoft.com/office/drawing/2014/main" id="{F66ECF21-8D5A-D76A-0D8E-FB307388E210}"/>
              </a:ext>
            </a:extLst>
          </p:cNvPr>
          <p:cNvSpPr txBox="1">
            <a:spLocks/>
          </p:cNvSpPr>
          <p:nvPr/>
        </p:nvSpPr>
        <p:spPr>
          <a:xfrm>
            <a:off x="1774022" y="3195581"/>
            <a:ext cx="2295732" cy="325717"/>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000" dirty="0">
                <a:solidFill>
                  <a:schemeClr val="tx1"/>
                </a:solidFill>
              </a:rPr>
              <a:t>Big Dog by Boston Dynamics (2008)</a:t>
            </a:r>
          </a:p>
        </p:txBody>
      </p:sp>
      <p:pic>
        <p:nvPicPr>
          <p:cNvPr id="15" name="Picture 14" descr="A picture containing tool, yellow&#10;&#10;Description automatically generated">
            <a:extLst>
              <a:ext uri="{FF2B5EF4-FFF2-40B4-BE49-F238E27FC236}">
                <a16:creationId xmlns:a16="http://schemas.microsoft.com/office/drawing/2014/main" id="{8B9DFB64-95BA-E9C4-7926-6AEE535C20DE}"/>
              </a:ext>
            </a:extLst>
          </p:cNvPr>
          <p:cNvPicPr>
            <a:picLocks noChangeAspect="1"/>
          </p:cNvPicPr>
          <p:nvPr/>
        </p:nvPicPr>
        <p:blipFill>
          <a:blip r:embed="rId4"/>
          <a:stretch>
            <a:fillRect/>
          </a:stretch>
        </p:blipFill>
        <p:spPr>
          <a:xfrm>
            <a:off x="4316057" y="2537769"/>
            <a:ext cx="2000562" cy="2000562"/>
          </a:xfrm>
          <a:prstGeom prst="rect">
            <a:avLst/>
          </a:prstGeom>
        </p:spPr>
      </p:pic>
      <p:sp>
        <p:nvSpPr>
          <p:cNvPr id="16" name="Title 7">
            <a:extLst>
              <a:ext uri="{FF2B5EF4-FFF2-40B4-BE49-F238E27FC236}">
                <a16:creationId xmlns:a16="http://schemas.microsoft.com/office/drawing/2014/main" id="{19A00FD8-6019-773B-1EB6-C2DC80B5A12B}"/>
              </a:ext>
            </a:extLst>
          </p:cNvPr>
          <p:cNvSpPr txBox="1">
            <a:spLocks/>
          </p:cNvSpPr>
          <p:nvPr/>
        </p:nvSpPr>
        <p:spPr>
          <a:xfrm>
            <a:off x="4236290" y="4538331"/>
            <a:ext cx="2160096" cy="31181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000" dirty="0">
                <a:solidFill>
                  <a:schemeClr val="tx1"/>
                </a:solidFill>
              </a:rPr>
              <a:t>Spot by Boston Dynamics (2016)</a:t>
            </a:r>
          </a:p>
        </p:txBody>
      </p:sp>
    </p:spTree>
    <p:extLst>
      <p:ext uri="{BB962C8B-B14F-4D97-AF65-F5344CB8AC3E}">
        <p14:creationId xmlns:p14="http://schemas.microsoft.com/office/powerpoint/2010/main" val="554865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Legged locomotion</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b="1"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pic>
        <p:nvPicPr>
          <p:cNvPr id="4" name="Content Placeholder 3" descr="A picture containing text, screenshot, font, number&#10;&#10;Description automatically generated">
            <a:extLst>
              <a:ext uri="{FF2B5EF4-FFF2-40B4-BE49-F238E27FC236}">
                <a16:creationId xmlns:a16="http://schemas.microsoft.com/office/drawing/2014/main" id="{AE079DF7-DCBC-62ED-3A82-755FF8FDC82F}"/>
              </a:ext>
            </a:extLst>
          </p:cNvPr>
          <p:cNvPicPr>
            <a:picLocks noGrp="1" noChangeAspect="1"/>
          </p:cNvPicPr>
          <p:nvPr>
            <p:ph idx="1"/>
          </p:nvPr>
        </p:nvPicPr>
        <p:blipFill>
          <a:blip r:embed="rId3"/>
          <a:stretch>
            <a:fillRect/>
          </a:stretch>
        </p:blipFill>
        <p:spPr>
          <a:xfrm>
            <a:off x="2933193" y="1104617"/>
            <a:ext cx="4766289" cy="1686882"/>
          </a:xfrm>
        </p:spPr>
      </p:pic>
      <p:pic>
        <p:nvPicPr>
          <p:cNvPr id="8" name="Picture 7" descr="A picture containing text, screenshot, diagram, font&#10;&#10;Description automatically generated">
            <a:extLst>
              <a:ext uri="{FF2B5EF4-FFF2-40B4-BE49-F238E27FC236}">
                <a16:creationId xmlns:a16="http://schemas.microsoft.com/office/drawing/2014/main" id="{77F06B8C-B5C4-F581-AAC0-380737B3FDF6}"/>
              </a:ext>
            </a:extLst>
          </p:cNvPr>
          <p:cNvPicPr>
            <a:picLocks noChangeAspect="1"/>
          </p:cNvPicPr>
          <p:nvPr/>
        </p:nvPicPr>
        <p:blipFill>
          <a:blip r:embed="rId4"/>
          <a:stretch>
            <a:fillRect/>
          </a:stretch>
        </p:blipFill>
        <p:spPr>
          <a:xfrm>
            <a:off x="5316337" y="3214594"/>
            <a:ext cx="2868828" cy="1686882"/>
          </a:xfrm>
          <a:prstGeom prst="rect">
            <a:avLst/>
          </a:prstGeom>
        </p:spPr>
      </p:pic>
      <p:sp>
        <p:nvSpPr>
          <p:cNvPr id="9" name="Title 7">
            <a:extLst>
              <a:ext uri="{FF2B5EF4-FFF2-40B4-BE49-F238E27FC236}">
                <a16:creationId xmlns:a16="http://schemas.microsoft.com/office/drawing/2014/main" id="{57770B6A-5760-7A17-AC03-8739907EA98E}"/>
              </a:ext>
            </a:extLst>
          </p:cNvPr>
          <p:cNvSpPr txBox="1">
            <a:spLocks/>
          </p:cNvSpPr>
          <p:nvPr/>
        </p:nvSpPr>
        <p:spPr>
          <a:xfrm>
            <a:off x="3025796" y="3448922"/>
            <a:ext cx="2398446" cy="118652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800" b="1" dirty="0"/>
              <a:t>≈20 dimensions</a:t>
            </a:r>
          </a:p>
          <a:p>
            <a:pPr algn="ctr"/>
            <a:r>
              <a:rPr lang="it-IT" sz="1800" b="1" dirty="0"/>
              <a:t>+</a:t>
            </a:r>
          </a:p>
          <a:p>
            <a:pPr algn="ctr"/>
            <a:r>
              <a:rPr lang="it-IT" sz="1800" b="1" dirty="0"/>
              <a:t>Hybrid system!</a:t>
            </a:r>
          </a:p>
        </p:txBody>
      </p:sp>
      <p:sp>
        <p:nvSpPr>
          <p:cNvPr id="15" name="Freeform: Shape 14">
            <a:extLst>
              <a:ext uri="{FF2B5EF4-FFF2-40B4-BE49-F238E27FC236}">
                <a16:creationId xmlns:a16="http://schemas.microsoft.com/office/drawing/2014/main" id="{E5C1CE42-70DF-2E3F-57FA-BA2F3CCBAEE2}"/>
              </a:ext>
            </a:extLst>
          </p:cNvPr>
          <p:cNvSpPr/>
          <p:nvPr/>
        </p:nvSpPr>
        <p:spPr>
          <a:xfrm>
            <a:off x="1964330" y="1820636"/>
            <a:ext cx="1293220" cy="2292264"/>
          </a:xfrm>
          <a:custGeom>
            <a:avLst/>
            <a:gdLst>
              <a:gd name="connsiteX0" fmla="*/ 1072784 w 1293220"/>
              <a:gd name="connsiteY0" fmla="*/ 0 h 2292264"/>
              <a:gd name="connsiteX1" fmla="*/ 272684 w 1293220"/>
              <a:gd name="connsiteY1" fmla="*/ 424543 h 2292264"/>
              <a:gd name="connsiteX2" fmla="*/ 3263 w 1293220"/>
              <a:gd name="connsiteY2" fmla="*/ 1420585 h 2292264"/>
              <a:gd name="connsiteX3" fmla="*/ 419641 w 1293220"/>
              <a:gd name="connsiteY3" fmla="*/ 2196193 h 2292264"/>
              <a:gd name="connsiteX4" fmla="*/ 1293220 w 1293220"/>
              <a:gd name="connsiteY4" fmla="*/ 2253343 h 2292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3220" h="2292264">
                <a:moveTo>
                  <a:pt x="1072784" y="0"/>
                </a:moveTo>
                <a:cubicBezTo>
                  <a:pt x="761860" y="93889"/>
                  <a:pt x="450937" y="187779"/>
                  <a:pt x="272684" y="424543"/>
                </a:cubicBezTo>
                <a:cubicBezTo>
                  <a:pt x="94431" y="661307"/>
                  <a:pt x="-21230" y="1125310"/>
                  <a:pt x="3263" y="1420585"/>
                </a:cubicBezTo>
                <a:cubicBezTo>
                  <a:pt x="27756" y="1715860"/>
                  <a:pt x="204648" y="2057400"/>
                  <a:pt x="419641" y="2196193"/>
                </a:cubicBezTo>
                <a:cubicBezTo>
                  <a:pt x="634634" y="2334986"/>
                  <a:pt x="963927" y="2294164"/>
                  <a:pt x="1293220" y="2253343"/>
                </a:cubicBezTo>
              </a:path>
            </a:pathLst>
          </a:custGeom>
          <a:ln w="38100">
            <a:solidFill>
              <a:srgbClr val="00A6D6"/>
            </a:solidFill>
            <a:tailEnd type="triangle"/>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it-IT"/>
          </a:p>
        </p:txBody>
      </p:sp>
    </p:spTree>
    <p:extLst>
      <p:ext uri="{BB962C8B-B14F-4D97-AF65-F5344CB8AC3E}">
        <p14:creationId xmlns:p14="http://schemas.microsoft.com/office/powerpoint/2010/main" val="1962252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500"/>
                                        <p:tgtEl>
                                          <p:spTgt spid="9">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animEffect transition="in" filter="fade">
                                      <p:cBhvr>
                                        <p:cTn id="25" dur="500"/>
                                        <p:tgtEl>
                                          <p:spTgt spid="9">
                                            <p:txEl>
                                              <p:pRg st="2" end="2"/>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Template models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b="1"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cxnSp>
        <p:nvCxnSpPr>
          <p:cNvPr id="5" name="Straight Connector 4">
            <a:extLst>
              <a:ext uri="{FF2B5EF4-FFF2-40B4-BE49-F238E27FC236}">
                <a16:creationId xmlns:a16="http://schemas.microsoft.com/office/drawing/2014/main" id="{F9A0B590-2B46-16FF-7F16-4AA3491259B4}"/>
              </a:ext>
            </a:extLst>
          </p:cNvPr>
          <p:cNvCxnSpPr>
            <a:cxnSpLocks/>
          </p:cNvCxnSpPr>
          <p:nvPr/>
        </p:nvCxnSpPr>
        <p:spPr>
          <a:xfrm>
            <a:off x="4630538" y="1084578"/>
            <a:ext cx="0" cy="3544471"/>
          </a:xfrm>
          <a:prstGeom prst="line">
            <a:avLst/>
          </a:prstGeom>
          <a:ln w="38100">
            <a:solidFill>
              <a:srgbClr val="00A6D6"/>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8" name="TextBox 7">
            <a:extLst>
              <a:ext uri="{FF2B5EF4-FFF2-40B4-BE49-F238E27FC236}">
                <a16:creationId xmlns:a16="http://schemas.microsoft.com/office/drawing/2014/main" id="{61BA7D8D-1FA4-B06E-B19F-D13805B5D455}"/>
              </a:ext>
            </a:extLst>
          </p:cNvPr>
          <p:cNvSpPr txBox="1"/>
          <p:nvPr/>
        </p:nvSpPr>
        <p:spPr>
          <a:xfrm>
            <a:off x="1763106" y="1084578"/>
            <a:ext cx="2629278" cy="3277820"/>
          </a:xfrm>
          <a:prstGeom prst="rect">
            <a:avLst/>
          </a:prstGeom>
          <a:noFill/>
        </p:spPr>
        <p:txBody>
          <a:bodyPr wrap="square" rtlCol="0">
            <a:spAutoFit/>
          </a:bodyPr>
          <a:lstStyle/>
          <a:p>
            <a:r>
              <a:rPr lang="it-IT" b="1" dirty="0">
                <a:solidFill>
                  <a:srgbClr val="00A6D6"/>
                </a:solidFill>
                <a:latin typeface="Arial"/>
                <a:ea typeface="+mj-ea"/>
                <a:cs typeface="Arial"/>
              </a:rPr>
              <a:t>Full order model</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Contains all the information of the system</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Almost impossible to calculate «by hand»</a:t>
            </a:r>
          </a:p>
          <a:p>
            <a:pPr marL="285750" indent="-285750">
              <a:buFont typeface="Arial" panose="020B0604020202020204" pitchFamily="34" charset="0"/>
              <a:buChar char="•"/>
            </a:pPr>
            <a:r>
              <a:rPr lang="it-IT" sz="1500" dirty="0">
                <a:latin typeface="Arial"/>
                <a:ea typeface="+mj-ea"/>
                <a:cs typeface="Arial"/>
              </a:rPr>
              <a:t>Not always provided by the company</a:t>
            </a:r>
          </a:p>
          <a:p>
            <a:pPr marL="285750" indent="-285750">
              <a:buFont typeface="Arial" panose="020B0604020202020204" pitchFamily="34" charset="0"/>
              <a:buChar char="•"/>
            </a:pPr>
            <a:r>
              <a:rPr lang="it-IT" sz="1500" dirty="0">
                <a:latin typeface="Arial"/>
                <a:ea typeface="+mj-ea"/>
                <a:cs typeface="Arial"/>
              </a:rPr>
              <a:t>Very difficult to handle (high dimension)</a:t>
            </a:r>
          </a:p>
        </p:txBody>
      </p:sp>
      <p:sp>
        <p:nvSpPr>
          <p:cNvPr id="11" name="TextBox 10">
            <a:extLst>
              <a:ext uri="{FF2B5EF4-FFF2-40B4-BE49-F238E27FC236}">
                <a16:creationId xmlns:a16="http://schemas.microsoft.com/office/drawing/2014/main" id="{CBB6B43E-7949-EE3D-90B7-1DC29C620B0C}"/>
              </a:ext>
            </a:extLst>
          </p:cNvPr>
          <p:cNvSpPr txBox="1"/>
          <p:nvPr/>
        </p:nvSpPr>
        <p:spPr>
          <a:xfrm>
            <a:off x="4865970" y="1084578"/>
            <a:ext cx="2629278" cy="2354491"/>
          </a:xfrm>
          <a:prstGeom prst="rect">
            <a:avLst/>
          </a:prstGeom>
          <a:noFill/>
        </p:spPr>
        <p:txBody>
          <a:bodyPr wrap="square" rtlCol="0">
            <a:spAutoFit/>
          </a:bodyPr>
          <a:lstStyle/>
          <a:p>
            <a:r>
              <a:rPr lang="it-IT" b="1" dirty="0">
                <a:solidFill>
                  <a:srgbClr val="00A6D6"/>
                </a:solidFill>
                <a:latin typeface="Arial"/>
                <a:ea typeface="+mj-ea"/>
                <a:cs typeface="Arial"/>
              </a:rPr>
              <a:t>Template models</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Very simple to handle</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Ignores minor dynamics of the system that might be relevant</a:t>
            </a:r>
          </a:p>
        </p:txBody>
      </p:sp>
    </p:spTree>
    <p:extLst>
      <p:ext uri="{BB962C8B-B14F-4D97-AF65-F5344CB8AC3E}">
        <p14:creationId xmlns:p14="http://schemas.microsoft.com/office/powerpoint/2010/main" val="3944062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fade">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fad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fade">
                                      <p:cBhvr>
                                        <p:cTn id="22" dur="500"/>
                                        <p:tgtEl>
                                          <p:spTgt spid="8">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animEffect transition="in" filter="fade">
                                      <p:cBhvr>
                                        <p:cTn id="27" dur="500"/>
                                        <p:tgtEl>
                                          <p:spTgt spid="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fade">
                                      <p:cBhvr>
                                        <p:cTn id="32" dur="500"/>
                                        <p:tgtEl>
                                          <p:spTgt spid="8">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8" end="8"/>
                                            </p:txEl>
                                          </p:spTgt>
                                        </p:tgtEl>
                                        <p:attrNameLst>
                                          <p:attrName>style.visibility</p:attrName>
                                        </p:attrNameLst>
                                      </p:cBhvr>
                                      <p:to>
                                        <p:strVal val="visible"/>
                                      </p:to>
                                    </p:set>
                                    <p:animEffect transition="in" filter="fade">
                                      <p:cBhvr>
                                        <p:cTn id="37" dur="500"/>
                                        <p:tgtEl>
                                          <p:spTgt spid="8">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
                                            <p:txEl>
                                              <p:pRg st="0" end="0"/>
                                            </p:txEl>
                                          </p:spTgt>
                                        </p:tgtEl>
                                        <p:attrNameLst>
                                          <p:attrName>style.visibility</p:attrName>
                                        </p:attrNameLst>
                                      </p:cBhvr>
                                      <p:to>
                                        <p:strVal val="visible"/>
                                      </p:to>
                                    </p:set>
                                    <p:animEffect transition="in" filter="fade">
                                      <p:cBhvr>
                                        <p:cTn id="42" dur="500"/>
                                        <p:tgtEl>
                                          <p:spTgt spid="11">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1">
                                            <p:txEl>
                                              <p:pRg st="2" end="2"/>
                                            </p:txEl>
                                          </p:spTgt>
                                        </p:tgtEl>
                                        <p:attrNameLst>
                                          <p:attrName>style.visibility</p:attrName>
                                        </p:attrNameLst>
                                      </p:cBhvr>
                                      <p:to>
                                        <p:strVal val="visible"/>
                                      </p:to>
                                    </p:set>
                                    <p:animEffect transition="in" filter="fade">
                                      <p:cBhvr>
                                        <p:cTn id="47" dur="500"/>
                                        <p:tgtEl>
                                          <p:spTgt spid="11">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1">
                                            <p:txEl>
                                              <p:pRg st="3" end="3"/>
                                            </p:txEl>
                                          </p:spTgt>
                                        </p:tgtEl>
                                        <p:attrNameLst>
                                          <p:attrName>style.visibility</p:attrName>
                                        </p:attrNameLst>
                                      </p:cBhvr>
                                      <p:to>
                                        <p:strVal val="visible"/>
                                      </p:to>
                                    </p:set>
                                    <p:animEffect transition="in" filter="fade">
                                      <p:cBhvr>
                                        <p:cTn id="52" dur="500"/>
                                        <p:tgtEl>
                                          <p:spTgt spid="11">
                                            <p:txEl>
                                              <p:pRg st="3" end="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1">
                                            <p:txEl>
                                              <p:pRg st="5" end="5"/>
                                            </p:txEl>
                                          </p:spTgt>
                                        </p:tgtEl>
                                        <p:attrNameLst>
                                          <p:attrName>style.visibility</p:attrName>
                                        </p:attrNameLst>
                                      </p:cBhvr>
                                      <p:to>
                                        <p:strVal val="visible"/>
                                      </p:to>
                                    </p:set>
                                    <p:animEffect transition="in" filter="fade">
                                      <p:cBhvr>
                                        <p:cTn id="57" dur="500"/>
                                        <p:tgtEl>
                                          <p:spTgt spid="11">
                                            <p:txEl>
                                              <p:pRg st="5" end="5"/>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11">
                                            <p:txEl>
                                              <p:pRg st="6" end="6"/>
                                            </p:txEl>
                                          </p:spTgt>
                                        </p:tgtEl>
                                        <p:attrNameLst>
                                          <p:attrName>style.visibility</p:attrName>
                                        </p:attrNameLst>
                                      </p:cBhvr>
                                      <p:to>
                                        <p:strVal val="visible"/>
                                      </p:to>
                                    </p:set>
                                    <p:animEffect transition="in" filter="fade">
                                      <p:cBhvr>
                                        <p:cTn id="62"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11"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Template models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b="1"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cxnSp>
        <p:nvCxnSpPr>
          <p:cNvPr id="5" name="Straight Connector 4">
            <a:extLst>
              <a:ext uri="{FF2B5EF4-FFF2-40B4-BE49-F238E27FC236}">
                <a16:creationId xmlns:a16="http://schemas.microsoft.com/office/drawing/2014/main" id="{F9A0B590-2B46-16FF-7F16-4AA3491259B4}"/>
              </a:ext>
            </a:extLst>
          </p:cNvPr>
          <p:cNvCxnSpPr>
            <a:cxnSpLocks/>
          </p:cNvCxnSpPr>
          <p:nvPr/>
        </p:nvCxnSpPr>
        <p:spPr>
          <a:xfrm>
            <a:off x="4630538" y="1084578"/>
            <a:ext cx="0" cy="3544471"/>
          </a:xfrm>
          <a:prstGeom prst="line">
            <a:avLst/>
          </a:prstGeom>
          <a:ln w="38100">
            <a:solidFill>
              <a:srgbClr val="00A6D6"/>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8" name="TextBox 7">
            <a:extLst>
              <a:ext uri="{FF2B5EF4-FFF2-40B4-BE49-F238E27FC236}">
                <a16:creationId xmlns:a16="http://schemas.microsoft.com/office/drawing/2014/main" id="{61BA7D8D-1FA4-B06E-B19F-D13805B5D455}"/>
              </a:ext>
            </a:extLst>
          </p:cNvPr>
          <p:cNvSpPr txBox="1"/>
          <p:nvPr/>
        </p:nvSpPr>
        <p:spPr>
          <a:xfrm>
            <a:off x="1763106" y="1084578"/>
            <a:ext cx="2629278" cy="3277820"/>
          </a:xfrm>
          <a:prstGeom prst="rect">
            <a:avLst/>
          </a:prstGeom>
          <a:noFill/>
        </p:spPr>
        <p:txBody>
          <a:bodyPr wrap="square" rtlCol="0">
            <a:spAutoFit/>
          </a:bodyPr>
          <a:lstStyle/>
          <a:p>
            <a:r>
              <a:rPr lang="it-IT" b="1" dirty="0">
                <a:solidFill>
                  <a:srgbClr val="00A6D6"/>
                </a:solidFill>
                <a:latin typeface="Arial"/>
                <a:ea typeface="+mj-ea"/>
                <a:cs typeface="Arial"/>
              </a:rPr>
              <a:t>Full order model</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Contains all the information of the system</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Almost impossible to calculate «by hand»</a:t>
            </a:r>
          </a:p>
          <a:p>
            <a:pPr marL="285750" indent="-285750">
              <a:buFont typeface="Arial" panose="020B0604020202020204" pitchFamily="34" charset="0"/>
              <a:buChar char="•"/>
            </a:pPr>
            <a:r>
              <a:rPr lang="it-IT" sz="1500" dirty="0">
                <a:latin typeface="Arial"/>
                <a:ea typeface="+mj-ea"/>
                <a:cs typeface="Arial"/>
              </a:rPr>
              <a:t>Not always provided by the company</a:t>
            </a:r>
          </a:p>
          <a:p>
            <a:pPr marL="285750" indent="-285750">
              <a:buFont typeface="Arial" panose="020B0604020202020204" pitchFamily="34" charset="0"/>
              <a:buChar char="•"/>
            </a:pPr>
            <a:r>
              <a:rPr lang="it-IT" sz="1500" dirty="0">
                <a:latin typeface="Arial"/>
                <a:ea typeface="+mj-ea"/>
                <a:cs typeface="Arial"/>
              </a:rPr>
              <a:t>Very difficult to handle (high dimension)</a:t>
            </a:r>
          </a:p>
        </p:txBody>
      </p:sp>
      <p:sp>
        <p:nvSpPr>
          <p:cNvPr id="11" name="TextBox 10">
            <a:extLst>
              <a:ext uri="{FF2B5EF4-FFF2-40B4-BE49-F238E27FC236}">
                <a16:creationId xmlns:a16="http://schemas.microsoft.com/office/drawing/2014/main" id="{CBB6B43E-7949-EE3D-90B7-1DC29C620B0C}"/>
              </a:ext>
            </a:extLst>
          </p:cNvPr>
          <p:cNvSpPr txBox="1"/>
          <p:nvPr/>
        </p:nvSpPr>
        <p:spPr>
          <a:xfrm>
            <a:off x="4865970" y="1084578"/>
            <a:ext cx="2629278" cy="2354491"/>
          </a:xfrm>
          <a:prstGeom prst="rect">
            <a:avLst/>
          </a:prstGeom>
          <a:noFill/>
        </p:spPr>
        <p:txBody>
          <a:bodyPr wrap="square" rtlCol="0">
            <a:spAutoFit/>
          </a:bodyPr>
          <a:lstStyle/>
          <a:p>
            <a:r>
              <a:rPr lang="it-IT" b="1" dirty="0">
                <a:solidFill>
                  <a:srgbClr val="00A6D6"/>
                </a:solidFill>
                <a:latin typeface="Arial"/>
                <a:ea typeface="+mj-ea"/>
                <a:cs typeface="Arial"/>
              </a:rPr>
              <a:t>Template models</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Very simple to handle</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Ignores minor dynamics of the system that might be relevant</a:t>
            </a:r>
          </a:p>
        </p:txBody>
      </p:sp>
      <p:grpSp>
        <p:nvGrpSpPr>
          <p:cNvPr id="4" name="Group 3">
            <a:extLst>
              <a:ext uri="{FF2B5EF4-FFF2-40B4-BE49-F238E27FC236}">
                <a16:creationId xmlns:a16="http://schemas.microsoft.com/office/drawing/2014/main" id="{AD02D863-4E6C-E708-0E82-AFE941407E95}"/>
              </a:ext>
            </a:extLst>
          </p:cNvPr>
          <p:cNvGrpSpPr/>
          <p:nvPr/>
        </p:nvGrpSpPr>
        <p:grpSpPr>
          <a:xfrm>
            <a:off x="4865969" y="1553679"/>
            <a:ext cx="4110360" cy="3321968"/>
            <a:chOff x="4865969" y="1553679"/>
            <a:chExt cx="4110360" cy="3321968"/>
          </a:xfrm>
        </p:grpSpPr>
        <p:pic>
          <p:nvPicPr>
            <p:cNvPr id="13" name="Picture 12" descr="A picture containing table, table-tennis table, ping pong&#10;&#10;Description automatically generated">
              <a:extLst>
                <a:ext uri="{FF2B5EF4-FFF2-40B4-BE49-F238E27FC236}">
                  <a16:creationId xmlns:a16="http://schemas.microsoft.com/office/drawing/2014/main" id="{73FC5136-5548-7D9B-345A-2224E70B72B4}"/>
                </a:ext>
              </a:extLst>
            </p:cNvPr>
            <p:cNvPicPr>
              <a:picLocks noChangeAspect="1"/>
            </p:cNvPicPr>
            <p:nvPr/>
          </p:nvPicPr>
          <p:blipFill>
            <a:blip r:embed="rId3"/>
            <a:stretch>
              <a:fillRect/>
            </a:stretch>
          </p:blipFill>
          <p:spPr>
            <a:xfrm>
              <a:off x="4865969" y="1553679"/>
              <a:ext cx="4110360" cy="3010157"/>
            </a:xfrm>
            <a:prstGeom prst="rect">
              <a:avLst/>
            </a:prstGeom>
          </p:spPr>
        </p:pic>
        <p:sp>
          <p:nvSpPr>
            <p:cNvPr id="3" name="Title 7">
              <a:extLst>
                <a:ext uri="{FF2B5EF4-FFF2-40B4-BE49-F238E27FC236}">
                  <a16:creationId xmlns:a16="http://schemas.microsoft.com/office/drawing/2014/main" id="{81220FCA-08AE-B01D-087F-4F2E5D286B2B}"/>
                </a:ext>
              </a:extLst>
            </p:cNvPr>
            <p:cNvSpPr txBox="1">
              <a:spLocks/>
            </p:cNvSpPr>
            <p:nvPr/>
          </p:nvSpPr>
          <p:spPr>
            <a:xfrm>
              <a:off x="5841101" y="4563836"/>
              <a:ext cx="2160096" cy="31181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200" dirty="0">
                  <a:solidFill>
                    <a:schemeClr val="tx1"/>
                  </a:solidFill>
                </a:rPr>
                <a:t>Single Rigid Body</a:t>
              </a:r>
            </a:p>
          </p:txBody>
        </p:sp>
      </p:grpSp>
    </p:spTree>
    <p:extLst>
      <p:ext uri="{BB962C8B-B14F-4D97-AF65-F5344CB8AC3E}">
        <p14:creationId xmlns:p14="http://schemas.microsoft.com/office/powerpoint/2010/main" val="3809342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7463D-4BC2-1F6E-F842-A0AF24394AEF}"/>
              </a:ext>
            </a:extLst>
          </p:cNvPr>
          <p:cNvSpPr>
            <a:spLocks noGrp="1"/>
          </p:cNvSpPr>
          <p:nvPr>
            <p:ph type="title"/>
          </p:nvPr>
        </p:nvSpPr>
        <p:spPr>
          <a:xfrm>
            <a:off x="1763106" y="205979"/>
            <a:ext cx="7106464" cy="655155"/>
          </a:xfrm>
        </p:spPr>
        <p:txBody>
          <a:bodyPr/>
          <a:lstStyle/>
          <a:p>
            <a:r>
              <a:rPr lang="pt-PT" dirty="0"/>
              <a:t>Template models</a:t>
            </a:r>
          </a:p>
        </p:txBody>
      </p:sp>
      <p:sp>
        <p:nvSpPr>
          <p:cNvPr id="6" name="TextBox 5">
            <a:extLst>
              <a:ext uri="{FF2B5EF4-FFF2-40B4-BE49-F238E27FC236}">
                <a16:creationId xmlns:a16="http://schemas.microsoft.com/office/drawing/2014/main" id="{CB27F015-089F-7DEB-ED37-B734468B64FD}"/>
              </a:ext>
            </a:extLst>
          </p:cNvPr>
          <p:cNvSpPr txBox="1"/>
          <p:nvPr/>
        </p:nvSpPr>
        <p:spPr>
          <a:xfrm>
            <a:off x="0" y="2791499"/>
            <a:ext cx="1575707" cy="1434303"/>
          </a:xfrm>
          <a:prstGeom prst="rect">
            <a:avLst/>
          </a:prstGeom>
          <a:noFill/>
        </p:spPr>
        <p:txBody>
          <a:bodyPr wrap="square">
            <a:spAutoFit/>
          </a:bodyPr>
          <a:lstStyle/>
          <a:p>
            <a:pPr>
              <a:lnSpc>
                <a:spcPct val="200000"/>
              </a:lnSpc>
            </a:pPr>
            <a:r>
              <a:rPr lang="pt-PT" sz="900" b="1" dirty="0">
                <a:solidFill>
                  <a:schemeClr val="bg1"/>
                </a:solidFill>
              </a:rPr>
              <a:t>Quadruped robots</a:t>
            </a:r>
          </a:p>
          <a:p>
            <a:pPr>
              <a:lnSpc>
                <a:spcPct val="200000"/>
              </a:lnSpc>
            </a:pPr>
            <a:r>
              <a:rPr lang="pt-PT" sz="900" dirty="0">
                <a:solidFill>
                  <a:schemeClr val="bg1"/>
                </a:solidFill>
              </a:rPr>
              <a:t>Model learning</a:t>
            </a:r>
          </a:p>
          <a:p>
            <a:pPr marL="171450" indent="-171450">
              <a:lnSpc>
                <a:spcPct val="200000"/>
              </a:lnSpc>
              <a:buFont typeface="Arial" panose="020B0604020202020204" pitchFamily="34" charset="0"/>
              <a:buChar char="•"/>
            </a:pPr>
            <a:r>
              <a:rPr lang="pt-PT" sz="900" dirty="0">
                <a:solidFill>
                  <a:schemeClr val="bg1"/>
                </a:solidFill>
              </a:rPr>
              <a:t>Autoencoders</a:t>
            </a:r>
          </a:p>
          <a:p>
            <a:pPr marL="171450" indent="-171450">
              <a:lnSpc>
                <a:spcPct val="200000"/>
              </a:lnSpc>
              <a:buFont typeface="Arial" panose="020B0604020202020204" pitchFamily="34" charset="0"/>
              <a:buChar char="•"/>
            </a:pPr>
            <a:r>
              <a:rPr lang="pt-PT" sz="900" dirty="0">
                <a:solidFill>
                  <a:schemeClr val="bg1"/>
                </a:solidFill>
              </a:rPr>
              <a:t>Symbolic regression</a:t>
            </a:r>
          </a:p>
          <a:p>
            <a:pPr>
              <a:lnSpc>
                <a:spcPct val="200000"/>
              </a:lnSpc>
            </a:pPr>
            <a:r>
              <a:rPr lang="pt-PT" sz="900" dirty="0">
                <a:solidFill>
                  <a:schemeClr val="bg1"/>
                </a:solidFill>
              </a:rPr>
              <a:t>Proposed framework</a:t>
            </a:r>
          </a:p>
        </p:txBody>
      </p:sp>
      <p:cxnSp>
        <p:nvCxnSpPr>
          <p:cNvPr id="5" name="Straight Connector 4">
            <a:extLst>
              <a:ext uri="{FF2B5EF4-FFF2-40B4-BE49-F238E27FC236}">
                <a16:creationId xmlns:a16="http://schemas.microsoft.com/office/drawing/2014/main" id="{F9A0B590-2B46-16FF-7F16-4AA3491259B4}"/>
              </a:ext>
            </a:extLst>
          </p:cNvPr>
          <p:cNvCxnSpPr>
            <a:cxnSpLocks/>
          </p:cNvCxnSpPr>
          <p:nvPr/>
        </p:nvCxnSpPr>
        <p:spPr>
          <a:xfrm>
            <a:off x="4630538" y="1084578"/>
            <a:ext cx="0" cy="3544471"/>
          </a:xfrm>
          <a:prstGeom prst="line">
            <a:avLst/>
          </a:prstGeom>
          <a:ln w="38100">
            <a:solidFill>
              <a:srgbClr val="00A6D6"/>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8" name="TextBox 7">
            <a:extLst>
              <a:ext uri="{FF2B5EF4-FFF2-40B4-BE49-F238E27FC236}">
                <a16:creationId xmlns:a16="http://schemas.microsoft.com/office/drawing/2014/main" id="{61BA7D8D-1FA4-B06E-B19F-D13805B5D455}"/>
              </a:ext>
            </a:extLst>
          </p:cNvPr>
          <p:cNvSpPr txBox="1"/>
          <p:nvPr/>
        </p:nvSpPr>
        <p:spPr>
          <a:xfrm>
            <a:off x="1763106" y="1084578"/>
            <a:ext cx="2629278" cy="3277820"/>
          </a:xfrm>
          <a:prstGeom prst="rect">
            <a:avLst/>
          </a:prstGeom>
          <a:noFill/>
        </p:spPr>
        <p:txBody>
          <a:bodyPr wrap="square" rtlCol="0">
            <a:spAutoFit/>
          </a:bodyPr>
          <a:lstStyle/>
          <a:p>
            <a:r>
              <a:rPr lang="it-IT" b="1" dirty="0">
                <a:solidFill>
                  <a:srgbClr val="00A6D6"/>
                </a:solidFill>
                <a:latin typeface="Arial"/>
                <a:ea typeface="+mj-ea"/>
                <a:cs typeface="Arial"/>
              </a:rPr>
              <a:t>Full order model</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Contains all the information of the system</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Almost impossible to calculate «by hand»</a:t>
            </a:r>
          </a:p>
          <a:p>
            <a:pPr marL="285750" indent="-285750">
              <a:buFont typeface="Arial" panose="020B0604020202020204" pitchFamily="34" charset="0"/>
              <a:buChar char="•"/>
            </a:pPr>
            <a:r>
              <a:rPr lang="it-IT" sz="1500" dirty="0">
                <a:latin typeface="Arial"/>
                <a:ea typeface="+mj-ea"/>
                <a:cs typeface="Arial"/>
              </a:rPr>
              <a:t>Not always provided by the company</a:t>
            </a:r>
          </a:p>
          <a:p>
            <a:pPr marL="285750" indent="-285750">
              <a:buFont typeface="Arial" panose="020B0604020202020204" pitchFamily="34" charset="0"/>
              <a:buChar char="•"/>
            </a:pPr>
            <a:r>
              <a:rPr lang="it-IT" sz="1500" dirty="0">
                <a:latin typeface="Arial"/>
                <a:ea typeface="+mj-ea"/>
                <a:cs typeface="Arial"/>
              </a:rPr>
              <a:t>Very difficult to handle (high dimension)</a:t>
            </a:r>
          </a:p>
        </p:txBody>
      </p:sp>
      <p:sp>
        <p:nvSpPr>
          <p:cNvPr id="11" name="TextBox 10">
            <a:extLst>
              <a:ext uri="{FF2B5EF4-FFF2-40B4-BE49-F238E27FC236}">
                <a16:creationId xmlns:a16="http://schemas.microsoft.com/office/drawing/2014/main" id="{CBB6B43E-7949-EE3D-90B7-1DC29C620B0C}"/>
              </a:ext>
            </a:extLst>
          </p:cNvPr>
          <p:cNvSpPr txBox="1"/>
          <p:nvPr/>
        </p:nvSpPr>
        <p:spPr>
          <a:xfrm>
            <a:off x="4865970" y="1084578"/>
            <a:ext cx="2629278" cy="2354491"/>
          </a:xfrm>
          <a:prstGeom prst="rect">
            <a:avLst/>
          </a:prstGeom>
          <a:noFill/>
        </p:spPr>
        <p:txBody>
          <a:bodyPr wrap="square" rtlCol="0">
            <a:spAutoFit/>
          </a:bodyPr>
          <a:lstStyle/>
          <a:p>
            <a:r>
              <a:rPr lang="it-IT" b="1" dirty="0">
                <a:solidFill>
                  <a:srgbClr val="00A6D6"/>
                </a:solidFill>
                <a:latin typeface="Arial"/>
                <a:ea typeface="+mj-ea"/>
                <a:cs typeface="Arial"/>
              </a:rPr>
              <a:t>Template models</a:t>
            </a:r>
          </a:p>
          <a:p>
            <a:endParaRPr lang="it-IT" b="1" dirty="0">
              <a:solidFill>
                <a:srgbClr val="00A6D6"/>
              </a:solidFill>
              <a:latin typeface="Arial"/>
              <a:ea typeface="+mj-ea"/>
              <a:cs typeface="Arial"/>
            </a:endParaRPr>
          </a:p>
          <a:p>
            <a:r>
              <a:rPr lang="it-IT" dirty="0">
                <a:solidFill>
                  <a:srgbClr val="00A6D6"/>
                </a:solidFill>
                <a:latin typeface="Arial"/>
                <a:ea typeface="+mj-ea"/>
                <a:cs typeface="Arial"/>
              </a:rPr>
              <a:t>Pros</a:t>
            </a:r>
          </a:p>
          <a:p>
            <a:pPr marL="285750" indent="-285750">
              <a:buFont typeface="Arial" panose="020B0604020202020204" pitchFamily="34" charset="0"/>
              <a:buChar char="•"/>
            </a:pPr>
            <a:r>
              <a:rPr lang="it-IT" sz="1500" dirty="0">
                <a:latin typeface="Arial"/>
                <a:ea typeface="+mj-ea"/>
                <a:cs typeface="Arial"/>
              </a:rPr>
              <a:t>Very simple to handle</a:t>
            </a:r>
          </a:p>
          <a:p>
            <a:pPr marL="285750" indent="-285750">
              <a:buFont typeface="Arial" panose="020B0604020202020204" pitchFamily="34" charset="0"/>
              <a:buChar char="•"/>
            </a:pPr>
            <a:endParaRPr lang="it-IT" sz="1500" dirty="0">
              <a:latin typeface="Arial"/>
              <a:ea typeface="+mj-ea"/>
              <a:cs typeface="Arial"/>
            </a:endParaRPr>
          </a:p>
          <a:p>
            <a:r>
              <a:rPr lang="it-IT" dirty="0">
                <a:solidFill>
                  <a:srgbClr val="00A6D6"/>
                </a:solidFill>
                <a:latin typeface="Arial"/>
                <a:ea typeface="+mj-ea"/>
                <a:cs typeface="Arial"/>
              </a:rPr>
              <a:t>Cons</a:t>
            </a:r>
          </a:p>
          <a:p>
            <a:pPr marL="285750" indent="-285750">
              <a:buFont typeface="Arial" panose="020B0604020202020204" pitchFamily="34" charset="0"/>
              <a:buChar char="•"/>
            </a:pPr>
            <a:r>
              <a:rPr lang="it-IT" sz="1500" dirty="0">
                <a:latin typeface="Arial"/>
                <a:ea typeface="+mj-ea"/>
                <a:cs typeface="Arial"/>
              </a:rPr>
              <a:t>Ignores minor dynamics of the system that might be relevant</a:t>
            </a:r>
          </a:p>
        </p:txBody>
      </p:sp>
      <p:grpSp>
        <p:nvGrpSpPr>
          <p:cNvPr id="4" name="Group 3">
            <a:extLst>
              <a:ext uri="{FF2B5EF4-FFF2-40B4-BE49-F238E27FC236}">
                <a16:creationId xmlns:a16="http://schemas.microsoft.com/office/drawing/2014/main" id="{AD02D863-4E6C-E708-0E82-AFE941407E95}"/>
              </a:ext>
            </a:extLst>
          </p:cNvPr>
          <p:cNvGrpSpPr/>
          <p:nvPr/>
        </p:nvGrpSpPr>
        <p:grpSpPr>
          <a:xfrm>
            <a:off x="7315255" y="1515615"/>
            <a:ext cx="1554315" cy="1275884"/>
            <a:chOff x="4865969" y="1553679"/>
            <a:chExt cx="4110360" cy="3321968"/>
          </a:xfrm>
        </p:grpSpPr>
        <p:pic>
          <p:nvPicPr>
            <p:cNvPr id="13" name="Picture 12" descr="A picture containing table, table-tennis table, ping pong&#10;&#10;Description automatically generated">
              <a:extLst>
                <a:ext uri="{FF2B5EF4-FFF2-40B4-BE49-F238E27FC236}">
                  <a16:creationId xmlns:a16="http://schemas.microsoft.com/office/drawing/2014/main" id="{73FC5136-5548-7D9B-345A-2224E70B72B4}"/>
                </a:ext>
              </a:extLst>
            </p:cNvPr>
            <p:cNvPicPr>
              <a:picLocks noChangeAspect="1"/>
            </p:cNvPicPr>
            <p:nvPr/>
          </p:nvPicPr>
          <p:blipFill>
            <a:blip r:embed="rId3"/>
            <a:stretch>
              <a:fillRect/>
            </a:stretch>
          </p:blipFill>
          <p:spPr>
            <a:xfrm>
              <a:off x="4865969" y="1553679"/>
              <a:ext cx="4110360" cy="3010157"/>
            </a:xfrm>
            <a:prstGeom prst="rect">
              <a:avLst/>
            </a:prstGeom>
          </p:spPr>
        </p:pic>
        <p:sp>
          <p:nvSpPr>
            <p:cNvPr id="3" name="Title 7">
              <a:extLst>
                <a:ext uri="{FF2B5EF4-FFF2-40B4-BE49-F238E27FC236}">
                  <a16:creationId xmlns:a16="http://schemas.microsoft.com/office/drawing/2014/main" id="{81220FCA-08AE-B01D-087F-4F2E5D286B2B}"/>
                </a:ext>
              </a:extLst>
            </p:cNvPr>
            <p:cNvSpPr txBox="1">
              <a:spLocks/>
            </p:cNvSpPr>
            <p:nvPr/>
          </p:nvSpPr>
          <p:spPr>
            <a:xfrm>
              <a:off x="5841101" y="4563836"/>
              <a:ext cx="2160096" cy="311811"/>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500" dirty="0">
                  <a:solidFill>
                    <a:schemeClr val="tx1"/>
                  </a:solidFill>
                </a:rPr>
                <a:t>Single Rigid Body</a:t>
              </a:r>
            </a:p>
          </p:txBody>
        </p:sp>
      </p:grpSp>
      <p:grpSp>
        <p:nvGrpSpPr>
          <p:cNvPr id="12" name="Group 11">
            <a:extLst>
              <a:ext uri="{FF2B5EF4-FFF2-40B4-BE49-F238E27FC236}">
                <a16:creationId xmlns:a16="http://schemas.microsoft.com/office/drawing/2014/main" id="{1D220072-F699-E3A3-EE9A-CAC5B08369C2}"/>
              </a:ext>
            </a:extLst>
          </p:cNvPr>
          <p:cNvGrpSpPr/>
          <p:nvPr/>
        </p:nvGrpSpPr>
        <p:grpSpPr>
          <a:xfrm>
            <a:off x="4940798" y="1601039"/>
            <a:ext cx="4089924" cy="2593118"/>
            <a:chOff x="4940798" y="1601039"/>
            <a:chExt cx="4089924" cy="2593118"/>
          </a:xfrm>
        </p:grpSpPr>
        <p:pic>
          <p:nvPicPr>
            <p:cNvPr id="9" name="Picture 8" descr="A picture containing cartoon, skiing, sketch&#10;&#10;Description automatically generated">
              <a:extLst>
                <a:ext uri="{FF2B5EF4-FFF2-40B4-BE49-F238E27FC236}">
                  <a16:creationId xmlns:a16="http://schemas.microsoft.com/office/drawing/2014/main" id="{A7ECEBC1-BD63-B828-B74D-8FC3FE18F0FE}"/>
                </a:ext>
              </a:extLst>
            </p:cNvPr>
            <p:cNvPicPr>
              <a:picLocks noChangeAspect="1"/>
            </p:cNvPicPr>
            <p:nvPr/>
          </p:nvPicPr>
          <p:blipFill>
            <a:blip r:embed="rId4"/>
            <a:stretch>
              <a:fillRect/>
            </a:stretch>
          </p:blipFill>
          <p:spPr>
            <a:xfrm>
              <a:off x="4940798" y="1601039"/>
              <a:ext cx="4089924" cy="2269067"/>
            </a:xfrm>
            <a:prstGeom prst="rect">
              <a:avLst/>
            </a:prstGeom>
          </p:spPr>
        </p:pic>
        <p:sp>
          <p:nvSpPr>
            <p:cNvPr id="10" name="Title 7">
              <a:extLst>
                <a:ext uri="{FF2B5EF4-FFF2-40B4-BE49-F238E27FC236}">
                  <a16:creationId xmlns:a16="http://schemas.microsoft.com/office/drawing/2014/main" id="{591FDA3A-FD41-19A8-BA81-E8EAC4F08E91}"/>
                </a:ext>
              </a:extLst>
            </p:cNvPr>
            <p:cNvSpPr txBox="1">
              <a:spLocks/>
            </p:cNvSpPr>
            <p:nvPr/>
          </p:nvSpPr>
          <p:spPr>
            <a:xfrm>
              <a:off x="5905712" y="3882346"/>
              <a:ext cx="2160096" cy="31181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rgbClr val="00A6D6"/>
                  </a:solidFill>
                  <a:latin typeface="Arial"/>
                  <a:ea typeface="+mj-ea"/>
                  <a:cs typeface="Arial"/>
                </a:defRPr>
              </a:lvl1pPr>
            </a:lstStyle>
            <a:p>
              <a:pPr algn="ctr"/>
              <a:r>
                <a:rPr lang="it-IT" sz="1200" dirty="0">
                  <a:solidFill>
                    <a:schemeClr val="tx1"/>
                  </a:solidFill>
                </a:rPr>
                <a:t>Linear Inverted Pendulum</a:t>
              </a:r>
            </a:p>
          </p:txBody>
        </p:sp>
      </p:grpSp>
    </p:spTree>
    <p:extLst>
      <p:ext uri="{BB962C8B-B14F-4D97-AF65-F5344CB8AC3E}">
        <p14:creationId xmlns:p14="http://schemas.microsoft.com/office/powerpoint/2010/main" val="1466626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TU Delft">
      <a:dk1>
        <a:sysClr val="windowText" lastClr="000000"/>
      </a:dk1>
      <a:lt1>
        <a:srgbClr val="FFFFFF"/>
      </a:lt1>
      <a:dk2>
        <a:srgbClr val="00A6D6"/>
      </a:dk2>
      <a:lt2>
        <a:srgbClr val="FFFFFF"/>
      </a:lt2>
      <a:accent1>
        <a:srgbClr val="A5CA1A"/>
      </a:accent1>
      <a:accent2>
        <a:srgbClr val="E21A1A"/>
      </a:accent2>
      <a:accent3>
        <a:srgbClr val="6D177F"/>
      </a:accent3>
      <a:accent4>
        <a:srgbClr val="E64616"/>
      </a:accent4>
      <a:accent5>
        <a:srgbClr val="008891"/>
      </a:accent5>
      <a:accent6>
        <a:srgbClr val="6B8689"/>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12028</TotalTime>
  <Words>1717</Words>
  <Application>Microsoft Office PowerPoint</Application>
  <PresentationFormat>On-screen Show (16:9)</PresentationFormat>
  <Paragraphs>430</Paragraphs>
  <Slides>38</Slides>
  <Notes>24</Notes>
  <HiddenSlides>8</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38</vt:i4>
      </vt:variant>
    </vt:vector>
  </HeadingPairs>
  <TitlesOfParts>
    <vt:vector size="46" baseType="lpstr">
      <vt:lpstr>Arial</vt:lpstr>
      <vt:lpstr>Calibri</vt:lpstr>
      <vt:lpstr>Cambria Math</vt:lpstr>
      <vt:lpstr>Roboto Slab Regular Regular</vt:lpstr>
      <vt:lpstr>Söhne</vt:lpstr>
      <vt:lpstr>Tahoma</vt:lpstr>
      <vt:lpstr>Office Theme</vt:lpstr>
      <vt:lpstr>Custom Design</vt:lpstr>
      <vt:lpstr>PowerPoint Presentation</vt:lpstr>
      <vt:lpstr>Learn?</vt:lpstr>
      <vt:lpstr>Learn?</vt:lpstr>
      <vt:lpstr>Outline</vt:lpstr>
      <vt:lpstr>Quadruped robots</vt:lpstr>
      <vt:lpstr>Legged locomotion</vt:lpstr>
      <vt:lpstr>Template models</vt:lpstr>
      <vt:lpstr>Template models</vt:lpstr>
      <vt:lpstr>Template models</vt:lpstr>
      <vt:lpstr>Template models</vt:lpstr>
      <vt:lpstr>Template models</vt:lpstr>
      <vt:lpstr>Model learning</vt:lpstr>
      <vt:lpstr>Classic techniques</vt:lpstr>
      <vt:lpstr>Classic techniques</vt:lpstr>
      <vt:lpstr>Classic techniques</vt:lpstr>
      <vt:lpstr>Classic techniques</vt:lpstr>
      <vt:lpstr>Autoencoders</vt:lpstr>
      <vt:lpstr>Lorenz System example</vt:lpstr>
      <vt:lpstr>Genetic programming</vt:lpstr>
      <vt:lpstr>Symbolic regression</vt:lpstr>
      <vt:lpstr>Proposed framework</vt:lpstr>
      <vt:lpstr>Proposed framework</vt:lpstr>
      <vt:lpstr>Proposed framework</vt:lpstr>
      <vt:lpstr>Proposed framework</vt:lpstr>
      <vt:lpstr>Proposed framework</vt:lpstr>
      <vt:lpstr>Proposed framework</vt:lpstr>
      <vt:lpstr>Proposed framework</vt:lpstr>
      <vt:lpstr>Proposed framework</vt:lpstr>
      <vt:lpstr>Proposed framework</vt:lpstr>
      <vt:lpstr>Thank you for your time!</vt:lpstr>
      <vt:lpstr>Classic techniques</vt:lpstr>
      <vt:lpstr>Classic techniques</vt:lpstr>
      <vt:lpstr>Classic techniques</vt:lpstr>
      <vt:lpstr>Classic techniques</vt:lpstr>
      <vt:lpstr>Deep Learning</vt:lpstr>
      <vt:lpstr>Deep Learning</vt:lpstr>
      <vt:lpstr>Deep Learning</vt:lpstr>
      <vt:lpstr>Deep Learning</vt:lpstr>
    </vt:vector>
  </TitlesOfParts>
  <Company>TU Delft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Saskia de Been</dc:creator>
  <cp:lastModifiedBy>Gioele Buriani</cp:lastModifiedBy>
  <cp:revision>1237</cp:revision>
  <dcterms:created xsi:type="dcterms:W3CDTF">2015-07-09T11:57:30Z</dcterms:created>
  <dcterms:modified xsi:type="dcterms:W3CDTF">2023-05-31T11:16:36Z</dcterms:modified>
</cp:coreProperties>
</file>